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3"/>
  </p:notesMasterIdLst>
  <p:sldIdLst>
    <p:sldId id="256" r:id="rId2"/>
    <p:sldId id="292" r:id="rId3"/>
    <p:sldId id="257" r:id="rId4"/>
    <p:sldId id="265" r:id="rId5"/>
    <p:sldId id="2419" r:id="rId6"/>
    <p:sldId id="2420" r:id="rId7"/>
    <p:sldId id="2421" r:id="rId8"/>
    <p:sldId id="264" r:id="rId9"/>
    <p:sldId id="2422" r:id="rId10"/>
    <p:sldId id="2423" r:id="rId11"/>
    <p:sldId id="2424" r:id="rId12"/>
    <p:sldId id="2425" r:id="rId13"/>
    <p:sldId id="2426" r:id="rId14"/>
    <p:sldId id="259" r:id="rId15"/>
    <p:sldId id="260" r:id="rId16"/>
    <p:sldId id="261" r:id="rId17"/>
    <p:sldId id="262" r:id="rId18"/>
    <p:sldId id="263" r:id="rId19"/>
    <p:sldId id="2191" r:id="rId20"/>
    <p:sldId id="2194" r:id="rId21"/>
    <p:sldId id="938" r:id="rId22"/>
    <p:sldId id="939" r:id="rId23"/>
    <p:sldId id="940" r:id="rId24"/>
    <p:sldId id="941" r:id="rId25"/>
    <p:sldId id="942" r:id="rId26"/>
    <p:sldId id="2418" r:id="rId27"/>
    <p:sldId id="2193" r:id="rId28"/>
    <p:sldId id="943" r:id="rId29"/>
    <p:sldId id="973" r:id="rId30"/>
    <p:sldId id="974" r:id="rId31"/>
    <p:sldId id="975" r:id="rId32"/>
    <p:sldId id="978" r:id="rId33"/>
    <p:sldId id="987" r:id="rId34"/>
    <p:sldId id="2500" r:id="rId35"/>
    <p:sldId id="2501" r:id="rId36"/>
    <p:sldId id="2502" r:id="rId37"/>
    <p:sldId id="2186" r:id="rId38"/>
    <p:sldId id="996" r:id="rId39"/>
    <p:sldId id="997" r:id="rId40"/>
    <p:sldId id="266" r:id="rId41"/>
    <p:sldId id="268" r:id="rId42"/>
    <p:sldId id="269" r:id="rId43"/>
    <p:sldId id="258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8" r:id="rId60"/>
    <p:sldId id="291" r:id="rId61"/>
    <p:sldId id="294" r:id="rId62"/>
    <p:sldId id="319" r:id="rId63"/>
    <p:sldId id="295" r:id="rId64"/>
    <p:sldId id="296" r:id="rId65"/>
    <p:sldId id="267" r:id="rId66"/>
    <p:sldId id="297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11" r:id="rId81"/>
    <p:sldId id="312" r:id="rId82"/>
    <p:sldId id="313" r:id="rId83"/>
    <p:sldId id="285" r:id="rId84"/>
    <p:sldId id="286" r:id="rId85"/>
    <p:sldId id="287" r:id="rId86"/>
    <p:sldId id="314" r:id="rId87"/>
    <p:sldId id="290" r:id="rId88"/>
    <p:sldId id="315" r:id="rId89"/>
    <p:sldId id="316" r:id="rId90"/>
    <p:sldId id="320" r:id="rId91"/>
    <p:sldId id="321" r:id="rId92"/>
    <p:sldId id="322" r:id="rId93"/>
    <p:sldId id="323" r:id="rId94"/>
    <p:sldId id="324" r:id="rId95"/>
    <p:sldId id="325" r:id="rId96"/>
    <p:sldId id="326" r:id="rId97"/>
    <p:sldId id="327" r:id="rId98"/>
    <p:sldId id="328" r:id="rId99"/>
    <p:sldId id="329" r:id="rId100"/>
    <p:sldId id="330" r:id="rId101"/>
    <p:sldId id="331" r:id="rId102"/>
    <p:sldId id="334" r:id="rId103"/>
    <p:sldId id="335" r:id="rId104"/>
    <p:sldId id="336" r:id="rId105"/>
    <p:sldId id="337" r:id="rId106"/>
    <p:sldId id="338" r:id="rId107"/>
    <p:sldId id="339" r:id="rId108"/>
    <p:sldId id="340" r:id="rId109"/>
    <p:sldId id="341" r:id="rId110"/>
    <p:sldId id="342" r:id="rId111"/>
    <p:sldId id="343" r:id="rId112"/>
    <p:sldId id="344" r:id="rId113"/>
    <p:sldId id="345" r:id="rId114"/>
    <p:sldId id="346" r:id="rId115"/>
    <p:sldId id="347" r:id="rId116"/>
    <p:sldId id="348" r:id="rId117"/>
    <p:sldId id="349" r:id="rId118"/>
    <p:sldId id="350" r:id="rId119"/>
    <p:sldId id="351" r:id="rId120"/>
    <p:sldId id="352" r:id="rId121"/>
    <p:sldId id="353" r:id="rId122"/>
    <p:sldId id="354" r:id="rId123"/>
    <p:sldId id="355" r:id="rId124"/>
    <p:sldId id="356" r:id="rId125"/>
    <p:sldId id="357" r:id="rId126"/>
    <p:sldId id="361" r:id="rId127"/>
    <p:sldId id="363" r:id="rId128"/>
    <p:sldId id="389" r:id="rId129"/>
    <p:sldId id="364" r:id="rId130"/>
    <p:sldId id="365" r:id="rId131"/>
    <p:sldId id="366" r:id="rId132"/>
    <p:sldId id="367" r:id="rId133"/>
    <p:sldId id="368" r:id="rId134"/>
    <p:sldId id="369" r:id="rId135"/>
    <p:sldId id="370" r:id="rId136"/>
    <p:sldId id="371" r:id="rId137"/>
    <p:sldId id="372" r:id="rId138"/>
    <p:sldId id="373" r:id="rId139"/>
    <p:sldId id="374" r:id="rId140"/>
    <p:sldId id="375" r:id="rId141"/>
    <p:sldId id="376" r:id="rId142"/>
    <p:sldId id="377" r:id="rId143"/>
    <p:sldId id="378" r:id="rId144"/>
    <p:sldId id="379" r:id="rId145"/>
    <p:sldId id="380" r:id="rId146"/>
    <p:sldId id="381" r:id="rId147"/>
    <p:sldId id="382" r:id="rId148"/>
    <p:sldId id="383" r:id="rId149"/>
    <p:sldId id="384" r:id="rId150"/>
    <p:sldId id="289" r:id="rId151"/>
    <p:sldId id="385" r:id="rId152"/>
    <p:sldId id="387" r:id="rId153"/>
    <p:sldId id="388" r:id="rId154"/>
    <p:sldId id="391" r:id="rId155"/>
    <p:sldId id="392" r:id="rId156"/>
    <p:sldId id="393" r:id="rId157"/>
    <p:sldId id="394" r:id="rId158"/>
    <p:sldId id="395" r:id="rId159"/>
    <p:sldId id="396" r:id="rId160"/>
    <p:sldId id="397" r:id="rId161"/>
    <p:sldId id="398" r:id="rId162"/>
    <p:sldId id="399" r:id="rId163"/>
    <p:sldId id="400" r:id="rId164"/>
    <p:sldId id="401" r:id="rId165"/>
    <p:sldId id="402" r:id="rId166"/>
    <p:sldId id="403" r:id="rId167"/>
    <p:sldId id="404" r:id="rId168"/>
    <p:sldId id="405" r:id="rId169"/>
    <p:sldId id="407" r:id="rId170"/>
    <p:sldId id="408" r:id="rId171"/>
    <p:sldId id="442" r:id="rId172"/>
    <p:sldId id="409" r:id="rId173"/>
    <p:sldId id="410" r:id="rId174"/>
    <p:sldId id="411" r:id="rId175"/>
    <p:sldId id="412" r:id="rId176"/>
    <p:sldId id="413" r:id="rId177"/>
    <p:sldId id="414" r:id="rId178"/>
    <p:sldId id="415" r:id="rId179"/>
    <p:sldId id="416" r:id="rId180"/>
    <p:sldId id="417" r:id="rId181"/>
    <p:sldId id="418" r:id="rId182"/>
    <p:sldId id="419" r:id="rId183"/>
    <p:sldId id="420" r:id="rId184"/>
    <p:sldId id="421" r:id="rId185"/>
    <p:sldId id="422" r:id="rId186"/>
    <p:sldId id="423" r:id="rId187"/>
    <p:sldId id="424" r:id="rId188"/>
    <p:sldId id="425" r:id="rId189"/>
    <p:sldId id="426" r:id="rId190"/>
    <p:sldId id="427" r:id="rId191"/>
    <p:sldId id="428" r:id="rId192"/>
    <p:sldId id="429" r:id="rId193"/>
    <p:sldId id="430" r:id="rId194"/>
    <p:sldId id="431" r:id="rId195"/>
    <p:sldId id="432" r:id="rId196"/>
    <p:sldId id="433" r:id="rId197"/>
    <p:sldId id="434" r:id="rId198"/>
    <p:sldId id="435" r:id="rId199"/>
    <p:sldId id="436" r:id="rId200"/>
    <p:sldId id="437" r:id="rId201"/>
    <p:sldId id="438" r:id="rId202"/>
    <p:sldId id="439" r:id="rId203"/>
    <p:sldId id="441" r:id="rId204"/>
    <p:sldId id="443" r:id="rId205"/>
    <p:sldId id="444" r:id="rId206"/>
    <p:sldId id="445" r:id="rId207"/>
    <p:sldId id="446" r:id="rId208"/>
    <p:sldId id="447" r:id="rId209"/>
    <p:sldId id="448" r:id="rId210"/>
    <p:sldId id="449" r:id="rId211"/>
    <p:sldId id="450" r:id="rId212"/>
    <p:sldId id="451" r:id="rId213"/>
    <p:sldId id="452" r:id="rId214"/>
    <p:sldId id="453" r:id="rId215"/>
    <p:sldId id="454" r:id="rId216"/>
    <p:sldId id="455" r:id="rId217"/>
    <p:sldId id="456" r:id="rId218"/>
    <p:sldId id="457" r:id="rId219"/>
    <p:sldId id="458" r:id="rId220"/>
    <p:sldId id="459" r:id="rId221"/>
    <p:sldId id="460" r:id="rId222"/>
    <p:sldId id="461" r:id="rId223"/>
    <p:sldId id="462" r:id="rId224"/>
    <p:sldId id="463" r:id="rId225"/>
    <p:sldId id="464" r:id="rId226"/>
    <p:sldId id="465" r:id="rId227"/>
    <p:sldId id="466" r:id="rId228"/>
    <p:sldId id="2503" r:id="rId229"/>
    <p:sldId id="471" r:id="rId230"/>
    <p:sldId id="472" r:id="rId231"/>
    <p:sldId id="473" r:id="rId232"/>
    <p:sldId id="474" r:id="rId233"/>
    <p:sldId id="475" r:id="rId234"/>
    <p:sldId id="476" r:id="rId235"/>
    <p:sldId id="477" r:id="rId236"/>
    <p:sldId id="478" r:id="rId237"/>
    <p:sldId id="479" r:id="rId238"/>
    <p:sldId id="480" r:id="rId239"/>
    <p:sldId id="481" r:id="rId240"/>
    <p:sldId id="482" r:id="rId241"/>
    <p:sldId id="483" r:id="rId242"/>
    <p:sldId id="484" r:id="rId243"/>
    <p:sldId id="485" r:id="rId244"/>
    <p:sldId id="486" r:id="rId245"/>
    <p:sldId id="487" r:id="rId246"/>
    <p:sldId id="488" r:id="rId247"/>
    <p:sldId id="489" r:id="rId248"/>
    <p:sldId id="490" r:id="rId249"/>
    <p:sldId id="491" r:id="rId250"/>
    <p:sldId id="492" r:id="rId251"/>
    <p:sldId id="493" r:id="rId252"/>
    <p:sldId id="2504" r:id="rId253"/>
    <p:sldId id="2505" r:id="rId254"/>
    <p:sldId id="497" r:id="rId255"/>
    <p:sldId id="498" r:id="rId256"/>
    <p:sldId id="529" r:id="rId257"/>
    <p:sldId id="499" r:id="rId258"/>
    <p:sldId id="500" r:id="rId259"/>
    <p:sldId id="501" r:id="rId260"/>
    <p:sldId id="502" r:id="rId261"/>
    <p:sldId id="503" r:id="rId262"/>
    <p:sldId id="504" r:id="rId263"/>
    <p:sldId id="505" r:id="rId264"/>
    <p:sldId id="506" r:id="rId265"/>
    <p:sldId id="507" r:id="rId266"/>
    <p:sldId id="508" r:id="rId267"/>
    <p:sldId id="509" r:id="rId268"/>
    <p:sldId id="510" r:id="rId269"/>
    <p:sldId id="511" r:id="rId270"/>
    <p:sldId id="512" r:id="rId271"/>
    <p:sldId id="513" r:id="rId272"/>
    <p:sldId id="514" r:id="rId273"/>
    <p:sldId id="515" r:id="rId274"/>
    <p:sldId id="516" r:id="rId275"/>
    <p:sldId id="517" r:id="rId276"/>
    <p:sldId id="518" r:id="rId277"/>
    <p:sldId id="519" r:id="rId278"/>
    <p:sldId id="520" r:id="rId279"/>
    <p:sldId id="521" r:id="rId280"/>
    <p:sldId id="522" r:id="rId281"/>
    <p:sldId id="523" r:id="rId282"/>
    <p:sldId id="524" r:id="rId283"/>
    <p:sldId id="525" r:id="rId284"/>
    <p:sldId id="526" r:id="rId285"/>
    <p:sldId id="527" r:id="rId286"/>
    <p:sldId id="528" r:id="rId287"/>
    <p:sldId id="530" r:id="rId288"/>
    <p:sldId id="531" r:id="rId289"/>
    <p:sldId id="532" r:id="rId290"/>
    <p:sldId id="533" r:id="rId291"/>
    <p:sldId id="534" r:id="rId292"/>
    <p:sldId id="535" r:id="rId293"/>
    <p:sldId id="536" r:id="rId294"/>
    <p:sldId id="537" r:id="rId295"/>
    <p:sldId id="538" r:id="rId296"/>
    <p:sldId id="539" r:id="rId297"/>
    <p:sldId id="540" r:id="rId298"/>
    <p:sldId id="541" r:id="rId299"/>
    <p:sldId id="542" r:id="rId300"/>
    <p:sldId id="543" r:id="rId301"/>
    <p:sldId id="544" r:id="rId302"/>
    <p:sldId id="545" r:id="rId303"/>
    <p:sldId id="546" r:id="rId304"/>
    <p:sldId id="547" r:id="rId305"/>
    <p:sldId id="548" r:id="rId306"/>
    <p:sldId id="549" r:id="rId307"/>
    <p:sldId id="550" r:id="rId308"/>
    <p:sldId id="551" r:id="rId309"/>
    <p:sldId id="552" r:id="rId310"/>
    <p:sldId id="553" r:id="rId311"/>
    <p:sldId id="554" r:id="rId312"/>
    <p:sldId id="555" r:id="rId313"/>
    <p:sldId id="293" r:id="rId314"/>
    <p:sldId id="2506" r:id="rId315"/>
    <p:sldId id="2507" r:id="rId316"/>
    <p:sldId id="563" r:id="rId317"/>
    <p:sldId id="600" r:id="rId318"/>
    <p:sldId id="564" r:id="rId319"/>
    <p:sldId id="565" r:id="rId320"/>
    <p:sldId id="566" r:id="rId321"/>
    <p:sldId id="567" r:id="rId322"/>
    <p:sldId id="568" r:id="rId323"/>
    <p:sldId id="569" r:id="rId324"/>
    <p:sldId id="570" r:id="rId325"/>
    <p:sldId id="571" r:id="rId326"/>
    <p:sldId id="572" r:id="rId327"/>
    <p:sldId id="573" r:id="rId328"/>
    <p:sldId id="574" r:id="rId329"/>
    <p:sldId id="575" r:id="rId330"/>
    <p:sldId id="576" r:id="rId331"/>
    <p:sldId id="577" r:id="rId332"/>
    <p:sldId id="578" r:id="rId333"/>
    <p:sldId id="579" r:id="rId334"/>
    <p:sldId id="580" r:id="rId335"/>
    <p:sldId id="581" r:id="rId336"/>
    <p:sldId id="582" r:id="rId337"/>
    <p:sldId id="583" r:id="rId338"/>
    <p:sldId id="584" r:id="rId339"/>
    <p:sldId id="585" r:id="rId340"/>
    <p:sldId id="586" r:id="rId341"/>
    <p:sldId id="587" r:id="rId342"/>
    <p:sldId id="588" r:id="rId343"/>
    <p:sldId id="590" r:id="rId344"/>
    <p:sldId id="591" r:id="rId345"/>
    <p:sldId id="592" r:id="rId346"/>
    <p:sldId id="593" r:id="rId347"/>
    <p:sldId id="594" r:id="rId348"/>
    <p:sldId id="599" r:id="rId349"/>
    <p:sldId id="2195" r:id="rId350"/>
    <p:sldId id="2407" r:id="rId351"/>
    <p:sldId id="2187" r:id="rId352"/>
    <p:sldId id="2188" r:id="rId353"/>
    <p:sldId id="2189" r:id="rId354"/>
    <p:sldId id="2190" r:id="rId355"/>
    <p:sldId id="2197" r:id="rId356"/>
    <p:sldId id="2509" r:id="rId357"/>
    <p:sldId id="2510" r:id="rId358"/>
    <p:sldId id="2511" r:id="rId359"/>
    <p:sldId id="2512" r:id="rId360"/>
    <p:sldId id="2513" r:id="rId361"/>
    <p:sldId id="2514" r:id="rId362"/>
    <p:sldId id="2515" r:id="rId363"/>
    <p:sldId id="467" r:id="rId364"/>
    <p:sldId id="468" r:id="rId365"/>
    <p:sldId id="469" r:id="rId366"/>
    <p:sldId id="2516" r:id="rId367"/>
    <p:sldId id="2517" r:id="rId368"/>
    <p:sldId id="2518" r:id="rId369"/>
    <p:sldId id="2519" r:id="rId370"/>
    <p:sldId id="2520" r:id="rId371"/>
    <p:sldId id="2521" r:id="rId372"/>
    <p:sldId id="2522" r:id="rId373"/>
    <p:sldId id="2523" r:id="rId374"/>
    <p:sldId id="2524" r:id="rId375"/>
    <p:sldId id="2427" r:id="rId376"/>
    <p:sldId id="2428" r:id="rId377"/>
    <p:sldId id="2429" r:id="rId378"/>
    <p:sldId id="2430" r:id="rId379"/>
    <p:sldId id="2431" r:id="rId380"/>
    <p:sldId id="2432" r:id="rId381"/>
    <p:sldId id="2433" r:id="rId382"/>
    <p:sldId id="2434" r:id="rId383"/>
    <p:sldId id="2435" r:id="rId384"/>
    <p:sldId id="2436" r:id="rId385"/>
    <p:sldId id="2216" r:id="rId386"/>
    <p:sldId id="2217" r:id="rId387"/>
    <p:sldId id="2218" r:id="rId388"/>
    <p:sldId id="2219" r:id="rId389"/>
    <p:sldId id="2220" r:id="rId390"/>
    <p:sldId id="2221" r:id="rId391"/>
    <p:sldId id="2222" r:id="rId392"/>
    <p:sldId id="2223" r:id="rId393"/>
    <p:sldId id="2224" r:id="rId394"/>
    <p:sldId id="2225" r:id="rId395"/>
    <p:sldId id="2226" r:id="rId396"/>
    <p:sldId id="2227" r:id="rId397"/>
    <p:sldId id="2228" r:id="rId398"/>
    <p:sldId id="2229" r:id="rId399"/>
    <p:sldId id="2230" r:id="rId400"/>
    <p:sldId id="2231" r:id="rId401"/>
    <p:sldId id="2232" r:id="rId402"/>
    <p:sldId id="2233" r:id="rId403"/>
    <p:sldId id="2234" r:id="rId404"/>
    <p:sldId id="2235" r:id="rId405"/>
    <p:sldId id="2236" r:id="rId406"/>
    <p:sldId id="2237" r:id="rId407"/>
    <p:sldId id="2238" r:id="rId408"/>
    <p:sldId id="2239" r:id="rId409"/>
    <p:sldId id="2240" r:id="rId410"/>
    <p:sldId id="2241" r:id="rId411"/>
    <p:sldId id="2242" r:id="rId4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5" y="4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413" Type="http://schemas.openxmlformats.org/officeDocument/2006/relationships/notesMaster" Target="notesMasters/notesMaster1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399" Type="http://schemas.openxmlformats.org/officeDocument/2006/relationships/slide" Target="slides/slide398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viewProps" Target="viewProp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theme" Target="theme/theme1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tableStyles" Target="tableStyles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10597-008E-4A92-8F83-239EFB25E0DF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C736E-23A8-43FA-93D0-63A71AB0A6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817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642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9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97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17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54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01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9171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382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8012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22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07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3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1448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6839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09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4512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0739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91636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058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1818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233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2204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37717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70653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10005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0168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1454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2779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801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46716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0457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52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0613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93481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97060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0486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6014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944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226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061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304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38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833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40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809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557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514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902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754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65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31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407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989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95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560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30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86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50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92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312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182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419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58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032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411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72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3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24" y="2970406"/>
            <a:ext cx="9658248" cy="135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3048" y="3126430"/>
            <a:ext cx="7160079" cy="898071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600" b="1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파이썬을 하기 전에 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73452" y="3101939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ACCA969-DC65-42F8-86E2-FE864EEE4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1029" y="638223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4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6016" cy="6854642"/>
          </a:xfrm>
          <a:custGeom>
            <a:avLst/>
            <a:gdLst/>
            <a:ahLst/>
            <a:cxnLst/>
            <a:rect l="l" t="t" r="r" b="b"/>
            <a:pathLst>
              <a:path w="11521440" h="6480175">
                <a:moveTo>
                  <a:pt x="0" y="6480048"/>
                </a:moveTo>
                <a:lnTo>
                  <a:pt x="11521440" y="6480048"/>
                </a:lnTo>
                <a:lnTo>
                  <a:pt x="11521440" y="0"/>
                </a:lnTo>
                <a:lnTo>
                  <a:pt x="0" y="0"/>
                </a:lnTo>
                <a:lnTo>
                  <a:pt x="0" y="6480048"/>
                </a:lnTo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17" name="bk object 17"/>
          <p:cNvSpPr/>
          <p:nvPr/>
        </p:nvSpPr>
        <p:spPr>
          <a:xfrm>
            <a:off x="95573" y="101559"/>
            <a:ext cx="8948921" cy="6656492"/>
          </a:xfrm>
          <a:custGeom>
            <a:avLst/>
            <a:gdLst/>
            <a:ahLst/>
            <a:cxnLst/>
            <a:rect l="l" t="t" r="r" b="b"/>
            <a:pathLst>
              <a:path w="11273155" h="6292850">
                <a:moveTo>
                  <a:pt x="0" y="6292596"/>
                </a:moveTo>
                <a:lnTo>
                  <a:pt x="11273028" y="6292596"/>
                </a:lnTo>
                <a:lnTo>
                  <a:pt x="11273028" y="0"/>
                </a:lnTo>
                <a:lnTo>
                  <a:pt x="0" y="0"/>
                </a:lnTo>
                <a:lnTo>
                  <a:pt x="0" y="62925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705BD-D4A7-4DF9-9C87-8204A8D7FF2F}" type="datetime1">
              <a:rPr lang="en-US" altLang="ko-KR" smtClean="0"/>
              <a:t>7/12/2021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11" b="1" i="0">
                <a:solidFill>
                  <a:srgbClr val="585858"/>
                </a:solidFill>
                <a:latin typeface="맑은 고딕"/>
                <a:cs typeface="맑은 고딕"/>
              </a:defRPr>
            </a:lvl1pPr>
          </a:lstStyle>
          <a:p>
            <a:pPr marL="184487"/>
            <a:fld id="{81D60167-4931-47E6-BA6A-407CBD079E47}" type="slidenum">
              <a:rPr lang="en-US" altLang="ko-KR" smtClean="0"/>
              <a:pPr marL="184487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918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0AD762E-D405-49C1-8036-760A1D82A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5800"/>
            <a:ext cx="9144000" cy="236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CC27421-A719-4FB4-983C-B68AC24E9B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4724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7411E6A-15C9-43F0-A6AA-FF758B945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2860675"/>
            <a:ext cx="381000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28C7B41C-1124-479C-BC40-2BF8F7A18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048000"/>
            <a:ext cx="914400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CC38882A-BA1F-4B01-93ED-C8B2C87B7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0"/>
            <a:ext cx="3505200" cy="350520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DEC662B-101B-4CA8-8DD2-683B45056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251325"/>
            <a:ext cx="640080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/>
              <a:t>학습목표</a:t>
            </a: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692150" y="4937125"/>
            <a:ext cx="6400800" cy="1752600"/>
          </a:xfrm>
        </p:spPr>
        <p:txBody>
          <a:bodyPr/>
          <a:lstStyle>
            <a:lvl1pPr marL="0" indent="0">
              <a:buFont typeface="Symbol" pitchFamily="18" charset="2"/>
              <a:buNone/>
              <a:defRPr sz="2000" b="0"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en-US" altLang="zh-TW" noProof="0"/>
              <a:t>Click to edit Master subtitle style</a:t>
            </a:r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1905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TW" noProof="0"/>
              <a:t>CLICK TO EDIT MASTER TITLE STYLE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DA6B437-2016-479D-957B-1A7435CA09C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0" y="762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>
                <a:solidFill>
                  <a:srgbClr val="FFFFFF"/>
                </a:solidFill>
                <a:latin typeface="Arial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1118038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23850" y="1714500"/>
            <a:ext cx="417195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14500"/>
            <a:ext cx="417195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24593217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1986"/>
            <a:ext cx="7886700" cy="49849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050" b="1"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136385" y="1"/>
            <a:ext cx="9007615" cy="105606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5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050" b="1"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136385" y="1"/>
            <a:ext cx="9007615" cy="105606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04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4658264"/>
            <a:ext cx="9144000" cy="898071"/>
          </a:xfrm>
          <a:solidFill>
            <a:srgbClr val="FF0066"/>
          </a:solidFill>
          <a:ln>
            <a:noFill/>
          </a:ln>
        </p:spPr>
        <p:txBody>
          <a:bodyPr anchor="ctr">
            <a:normAutofit/>
          </a:bodyPr>
          <a:lstStyle>
            <a:lvl1pPr algn="ctr">
              <a:defRPr sz="3600" b="1" baseline="0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77585" y="626158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01-1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F3C303B-3EDE-4CBA-899F-48C921DA3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32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68B01-EF6D-4456-9C3A-86D53E5E0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D91E9F-748E-4CC6-8E7C-44B32577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AFA-74E6-4414-B0BD-2AE8CDCD20C1}" type="datetime1">
              <a:rPr lang="en-US" altLang="ko-KR" smtClean="0"/>
              <a:t>7/12/2021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5639C-68CF-43AE-8848-E1A335301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40D877-DE88-4A02-A242-F64BB80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CCA5A-95A8-4D3D-A0AB-F6C6F88393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62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263" y="6029516"/>
            <a:ext cx="2650807" cy="293006"/>
          </a:xfrm>
        </p:spPr>
        <p:txBody>
          <a:bodyPr/>
          <a:lstStyle/>
          <a:p>
            <a:pPr defTabSz="633517"/>
            <a:fld id="{EB9107CF-1EF0-4157-89FC-4018C02E471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pPr defTabSz="633517"/>
              <a:t>7/12/2021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8586" y="6029516"/>
            <a:ext cx="3688079" cy="293006"/>
          </a:xfrm>
        </p:spPr>
        <p:txBody>
          <a:bodyPr/>
          <a:lstStyle/>
          <a:p>
            <a:pPr defTabSz="633517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8748" y="5916057"/>
            <a:ext cx="435609" cy="227894"/>
          </a:xfrm>
        </p:spPr>
        <p:txBody>
          <a:bodyPr/>
          <a:lstStyle/>
          <a:p>
            <a:pPr defTabSz="633517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33517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27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170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88" b="1" i="0">
                <a:solidFill>
                  <a:srgbClr val="224F7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6754" y="930297"/>
            <a:ext cx="8226576" cy="260449"/>
          </a:xfrm>
        </p:spPr>
        <p:txBody>
          <a:bodyPr lIns="0" tIns="0" rIns="0" bIns="0"/>
          <a:lstStyle>
            <a:lvl1pPr>
              <a:defRPr sz="127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70B5-2ACA-4A3E-90AE-53F4AAFEACD6}" type="datetime1">
              <a:rPr lang="en-US" altLang="ko-KR" smtClean="0"/>
              <a:t>7/12/2021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11" b="1" i="0">
                <a:solidFill>
                  <a:srgbClr val="585858"/>
                </a:solidFill>
                <a:latin typeface="맑은 고딕"/>
                <a:cs typeface="맑은 고딕"/>
              </a:defRPr>
            </a:lvl1pPr>
          </a:lstStyle>
          <a:p>
            <a:pPr marL="184487"/>
            <a:fld id="{81D60167-4931-47E6-BA6A-407CBD079E47}" type="slidenum">
              <a:rPr lang="en-US" altLang="ko-KR" smtClean="0"/>
              <a:pPr marL="184487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994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4674" y="195903"/>
            <a:ext cx="8794652" cy="296216"/>
          </a:xfrm>
        </p:spPr>
        <p:txBody>
          <a:bodyPr lIns="0" tIns="0" rIns="0" bIns="0"/>
          <a:lstStyle>
            <a:lvl1pPr>
              <a:defRPr sz="1588" b="1" i="0">
                <a:solidFill>
                  <a:srgbClr val="224F77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E5E87-4187-4D0E-8150-69F59DEBD6D5}" type="datetime1">
              <a:rPr lang="en-US" altLang="ko-KR" smtClean="0"/>
              <a:t>7/12/2021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11" b="1" i="0">
                <a:solidFill>
                  <a:srgbClr val="585858"/>
                </a:solidFill>
                <a:latin typeface="맑은 고딕"/>
                <a:cs typeface="맑은 고딕"/>
              </a:defRPr>
            </a:lvl1pPr>
          </a:lstStyle>
          <a:p>
            <a:pPr marL="184487"/>
            <a:fld id="{81D60167-4931-47E6-BA6A-407CBD079E47}" type="slidenum">
              <a:rPr lang="en-US" altLang="ko-KR" smtClean="0"/>
              <a:pPr marL="184487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031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C00000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20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0" r:id="rId3"/>
    <p:sldLayoutId id="2147483672" r:id="rId4"/>
    <p:sldLayoutId id="2147483676" r:id="rId5"/>
    <p:sldLayoutId id="2147483677" r:id="rId6"/>
    <p:sldLayoutId id="2147483678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products/individual" TargetMode="Externa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8.png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3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6.png"/><Relationship Id="rId4" Type="http://schemas.openxmlformats.org/officeDocument/2006/relationships/image" Target="../media/image405.png"/></Relationships>
</file>

<file path=ppt/slides/_rels/slide3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image" Target="../media/image407.png"/><Relationship Id="rId7" Type="http://schemas.openxmlformats.org/officeDocument/2006/relationships/image" Target="../media/image4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9.png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9.png"/><Relationship Id="rId5" Type="http://schemas.openxmlformats.org/officeDocument/2006/relationships/hyperlink" Target="http://www.naver.com/" TargetMode="External"/><Relationship Id="rId4" Type="http://schemas.openxmlformats.org/officeDocument/2006/relationships/image" Target="../media/image428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1.png"/><Relationship Id="rId5" Type="http://schemas.openxmlformats.org/officeDocument/2006/relationships/hyperlink" Target="http://www.naver.com/" TargetMode="External"/><Relationship Id="rId4" Type="http://schemas.openxmlformats.org/officeDocument/2006/relationships/image" Target="../media/image4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.naver.com/movie/sdb/rank/rmovie.nhn?sel=cur&amp;date=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7.png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.naver.com/movie/sdb/rank/rmovie.nhn?sel=cur&amp;amp;date=20190321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1.pn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88676" y="3299372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파이썬 시작하기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ED96E8-83D0-477B-B3BE-A4C241085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30AC7-443F-4C30-BA4C-3A94733FD566}"/>
              </a:ext>
            </a:extLst>
          </p:cNvPr>
          <p:cNvSpPr txBox="1"/>
          <p:nvPr/>
        </p:nvSpPr>
        <p:spPr>
          <a:xfrm>
            <a:off x="487680" y="3299372"/>
            <a:ext cx="809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49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날씨 데이터를 그래프로 그리는 문제 </a:t>
            </a:r>
            <a:endParaRPr lang="en-US" altLang="ko-KR" dirty="0"/>
          </a:p>
          <a:p>
            <a:pPr lvl="1"/>
            <a:r>
              <a:rPr lang="ko-KR" altLang="en-US" dirty="0"/>
              <a:t>기상청 웹 사이트의 날씨 데이터를 그래프로 그리는 문제</a:t>
            </a:r>
            <a:endParaRPr lang="en-US" altLang="ko-KR" dirty="0"/>
          </a:p>
          <a:p>
            <a:pPr lvl="1"/>
            <a:r>
              <a:rPr lang="ko-KR" altLang="en-US" dirty="0"/>
              <a:t>주변 상황 정보</a:t>
            </a:r>
            <a:r>
              <a:rPr lang="en-US" altLang="ko" dirty="0"/>
              <a:t>, GPS </a:t>
            </a:r>
            <a:r>
              <a:rPr lang="ko-KR" altLang="en-US" dirty="0"/>
              <a:t>정보</a:t>
            </a:r>
            <a:r>
              <a:rPr lang="en-US" altLang="ko" dirty="0"/>
              <a:t>, </a:t>
            </a:r>
            <a:r>
              <a:rPr lang="ko-KR" altLang="en-US" dirty="0"/>
              <a:t>지도 정보 등을 이용해서 자동으로 운전하는 소프트웨어를 만듬</a:t>
            </a:r>
            <a:endParaRPr lang="en-US" altLang="ko-KR" dirty="0"/>
          </a:p>
          <a:p>
            <a:pPr lvl="1"/>
            <a:r>
              <a:rPr lang="ko-KR" altLang="en-US" dirty="0"/>
              <a:t>다음과 같이 주요 도시의 기온과 습도를 막대 그래프로 나타냄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1.1 </a:t>
            </a:r>
            <a:r>
              <a:rPr lang="ko-KR" altLang="en-US" b="1" dirty="0"/>
              <a:t>문제 해결을 위한 과학적 사고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062547" y="273771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1-4</a:t>
            </a:r>
            <a:r>
              <a:rPr lang="ko-KR" altLang="en-US" sz="1600" dirty="0"/>
              <a:t> 주요 도시의 기온과 습도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 descr="1-4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2331" y="3083358"/>
            <a:ext cx="6568593" cy="32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47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75157" y="4654378"/>
            <a:ext cx="1556951" cy="155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TypeError </a:t>
            </a:r>
            <a:r>
              <a:rPr lang="ko-KR" altLang="en-US" dirty="0">
                <a:solidFill>
                  <a:srgbClr val="C00000"/>
                </a:solidFill>
              </a:rPr>
              <a:t>예외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서로 다른 자료를 연산할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연산자의 우선순위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9" y="2250551"/>
            <a:ext cx="7460499" cy="1166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9" y="3588888"/>
            <a:ext cx="7460499" cy="177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2905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숫자 자료형 </a:t>
            </a:r>
            <a:r>
              <a:rPr lang="en-US" altLang="ko-KR" sz="1800" dirty="0"/>
              <a:t>: </a:t>
            </a:r>
            <a:r>
              <a:rPr lang="ko-KR" altLang="en-US" sz="1800" dirty="0"/>
              <a:t>소수점이 없는 정수형과 소수점이 있는 실수형 </a:t>
            </a:r>
            <a:r>
              <a:rPr lang="en-US" altLang="ko-KR" sz="1800" dirty="0"/>
              <a:t>(</a:t>
            </a:r>
            <a:r>
              <a:rPr lang="ko-KR" altLang="en-US" sz="1800" dirty="0"/>
              <a:t>부동 소수점</a:t>
            </a:r>
            <a:r>
              <a:rPr lang="en-US" altLang="ko-KR" sz="1800" dirty="0"/>
              <a:t>)</a:t>
            </a:r>
            <a:r>
              <a:rPr lang="ko-KR" altLang="en-US" sz="1800" dirty="0"/>
              <a:t>이 있다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숫자 연산자 </a:t>
            </a:r>
            <a:r>
              <a:rPr lang="en-US" altLang="ko-KR" sz="1800" dirty="0"/>
              <a:t>: </a:t>
            </a:r>
            <a:r>
              <a:rPr lang="ko-KR" altLang="en-US" sz="1800" dirty="0"/>
              <a:t>사칙연산자와 </a:t>
            </a:r>
            <a:r>
              <a:rPr lang="en-US" altLang="ko-KR" sz="1800" dirty="0"/>
              <a:t>// (</a:t>
            </a:r>
            <a:r>
              <a:rPr lang="ko-KR" altLang="en-US" sz="1800" dirty="0"/>
              <a:t>정수 나누기 연산자</a:t>
            </a:r>
            <a:r>
              <a:rPr lang="en-US" altLang="ko-KR" sz="1800" dirty="0"/>
              <a:t>), % (</a:t>
            </a:r>
            <a:r>
              <a:rPr lang="ko-KR" altLang="en-US" sz="1800" dirty="0"/>
              <a:t>나누기 연산자</a:t>
            </a:r>
            <a:r>
              <a:rPr lang="en-US" altLang="ko-KR" sz="1800" dirty="0"/>
              <a:t>), ** (</a:t>
            </a:r>
            <a:r>
              <a:rPr lang="ko-KR" altLang="en-US" sz="1800" dirty="0"/>
              <a:t>제곱 연산자</a:t>
            </a:r>
            <a:r>
              <a:rPr lang="en-US" altLang="ko-KR" sz="1800" dirty="0"/>
              <a:t>) </a:t>
            </a:r>
            <a:r>
              <a:rPr lang="ko-KR" altLang="en-US" sz="1800" dirty="0"/>
              <a:t>등이 있다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연산자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b="1" dirty="0">
                <a:solidFill>
                  <a:srgbClr val="C00000"/>
                </a:solidFill>
              </a:rPr>
              <a:t>우선순위</a:t>
            </a:r>
            <a:r>
              <a:rPr lang="ko-KR" altLang="en-US" sz="1800" dirty="0"/>
              <a:t>가 존재하는데</a:t>
            </a:r>
            <a:r>
              <a:rPr lang="en-US" altLang="ko-KR" sz="1800" dirty="0"/>
              <a:t>, </a:t>
            </a:r>
            <a:r>
              <a:rPr lang="ko-KR" altLang="en-US" sz="1800" dirty="0"/>
              <a:t>곱하기와 나누기가 가장 우선이고</a:t>
            </a:r>
            <a:r>
              <a:rPr lang="en-US" altLang="ko-KR" sz="1800" dirty="0"/>
              <a:t> </a:t>
            </a:r>
            <a:r>
              <a:rPr lang="ko-KR" altLang="en-US" sz="1800" dirty="0"/>
              <a:t>더하기와 빼기가 다음으로</a:t>
            </a:r>
            <a:r>
              <a:rPr lang="en-US" altLang="ko-KR" sz="1800" dirty="0"/>
              <a:t>, </a:t>
            </a:r>
            <a:r>
              <a:rPr lang="ko-KR" altLang="en-US" sz="1800" dirty="0"/>
              <a:t>잘 모를 때는 괄호를 입력해 나타낸다</a:t>
            </a:r>
            <a:r>
              <a:rPr lang="en-US" altLang="ko-KR" sz="1800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413345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2951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36721" y="3316789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변수와 입력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5B476-6F85-4555-9BCD-1338F1E39ADF}"/>
              </a:ext>
            </a:extLst>
          </p:cNvPr>
          <p:cNvSpPr txBox="1"/>
          <p:nvPr/>
        </p:nvSpPr>
        <p:spPr>
          <a:xfrm>
            <a:off x="333750" y="3316789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02-2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028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변수 만들기</a:t>
            </a:r>
            <a:r>
              <a:rPr lang="en-US" altLang="ko-KR" b="1" dirty="0"/>
              <a:t>/</a:t>
            </a:r>
            <a:r>
              <a:rPr lang="ko-KR" altLang="en-US" b="1" dirty="0"/>
              <a:t>사용하기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복합 대입 연산자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사용자 입력 </a:t>
            </a:r>
            <a:r>
              <a:rPr lang="en-US" altLang="ko-KR" b="1" dirty="0"/>
              <a:t>: input()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문자열을 숫자로 바꾸기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숫자를 문자열로 바꾸기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8418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키워드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ko-KR" altLang="en-US" dirty="0"/>
              <a:t>변수 선언</a:t>
            </a:r>
            <a:r>
              <a:rPr lang="en-US" altLang="ko-KR" dirty="0"/>
              <a:t>, </a:t>
            </a:r>
            <a:r>
              <a:rPr lang="ko-KR" altLang="en-US" dirty="0"/>
              <a:t>변수 할당</a:t>
            </a:r>
            <a:r>
              <a:rPr lang="en-US" altLang="ko-KR" dirty="0"/>
              <a:t>, </a:t>
            </a:r>
            <a:r>
              <a:rPr lang="ko-KR" altLang="en-US" dirty="0"/>
              <a:t>변수 참조</a:t>
            </a:r>
            <a:r>
              <a:rPr lang="en-US" altLang="ko-KR" dirty="0"/>
              <a:t>, input(), int(), float(), str()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포인트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ko-KR" altLang="en-US" dirty="0"/>
              <a:t>변수는 숫자뿐만이 아닌 모든 자료형을 의미하며</a:t>
            </a:r>
            <a:r>
              <a:rPr lang="en-US" altLang="ko-KR" dirty="0"/>
              <a:t>, </a:t>
            </a:r>
            <a:r>
              <a:rPr lang="ko-KR" altLang="en-US" dirty="0"/>
              <a:t>파이썬에서 변수를 생성하는 것은 이를 사용하겠다고 선언하는 것이다</a:t>
            </a:r>
            <a:r>
              <a:rPr lang="en-US" altLang="ko-KR" dirty="0"/>
              <a:t>. </a:t>
            </a:r>
            <a:r>
              <a:rPr lang="ko-KR" altLang="en-US" dirty="0"/>
              <a:t>변수에는 모든 자료형의 값을 저장할 수 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9955414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변수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값을 저장할 때 사용하는 식별자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숫자뿐만 아니라 모든 자료형을 저장할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608" y="3804314"/>
            <a:ext cx="3209342" cy="191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47"/>
          <a:stretch/>
        </p:blipFill>
        <p:spPr bwMode="auto">
          <a:xfrm>
            <a:off x="1112514" y="2817340"/>
            <a:ext cx="4102037" cy="118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6196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17492" y="4291914"/>
            <a:ext cx="1631092" cy="188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변수의 활용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변수를 선언하는 방법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변수를 생성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변수에 값을 할당하는 방법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변수에 값을 넣음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= </a:t>
            </a:r>
            <a:r>
              <a:rPr lang="ko-KR" altLang="en-US" dirty="0"/>
              <a:t>우변을 값을 좌변에 할당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변수를 참조하는 방법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변수에서 값을 꺼냄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변수 안에 있는 값을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만들기</a:t>
            </a:r>
            <a:r>
              <a:rPr lang="en-US" altLang="ko-KR" dirty="0"/>
              <a:t>/</a:t>
            </a:r>
            <a:r>
              <a:rPr lang="ko-KR" altLang="en-US" dirty="0"/>
              <a:t>사용하기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9" y="5303520"/>
            <a:ext cx="7583977" cy="87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6644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117492" y="4291914"/>
            <a:ext cx="1631092" cy="188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변수를 참조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변수에 저장된 값을 출력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변수에 저장된 값으로 연산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변수에 저장된 값을 출력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만들기</a:t>
            </a:r>
            <a:r>
              <a:rPr lang="en-US" altLang="ko-KR" dirty="0"/>
              <a:t>/</a:t>
            </a:r>
            <a:r>
              <a:rPr lang="ko-KR" altLang="en-US" dirty="0"/>
              <a:t>사용하기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0" y="2222717"/>
            <a:ext cx="7281950" cy="61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0" y="3592191"/>
            <a:ext cx="7281950" cy="61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0" y="4929324"/>
            <a:ext cx="7281950" cy="61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0942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17492" y="4291914"/>
            <a:ext cx="1631092" cy="188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앞 예시에서 입력한 </a:t>
            </a:r>
            <a:r>
              <a:rPr lang="en-US" altLang="ko-KR" dirty="0"/>
              <a:t>pi</a:t>
            </a:r>
            <a:r>
              <a:rPr lang="ko-KR" altLang="en-US" dirty="0"/>
              <a:t>는 숫자 자료에 이름 붙인 것이기 때문에 숫자 연산 모두 수행할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만들기</a:t>
            </a:r>
            <a:r>
              <a:rPr lang="en-US" altLang="ko-KR" dirty="0"/>
              <a:t>/</a:t>
            </a:r>
            <a:r>
              <a:rPr lang="ko-KR" altLang="en-US" dirty="0"/>
              <a:t>사용하기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19" y="2099707"/>
            <a:ext cx="7111366" cy="383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03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날씨 데이터를 그래프로 그리는 문제 </a:t>
            </a:r>
            <a:endParaRPr lang="en-US" altLang="ko-KR" dirty="0"/>
          </a:p>
          <a:p>
            <a:pPr lvl="1"/>
            <a:r>
              <a:rPr lang="ko-KR" altLang="en-US" dirty="0"/>
              <a:t>기상청 웹 사이트에서 데이터가 어디에 어떻게 표시되는지 알아야 함</a:t>
            </a:r>
            <a:endParaRPr lang="en-US" altLang="ko-KR" dirty="0"/>
          </a:p>
          <a:p>
            <a:pPr lvl="1"/>
            <a:r>
              <a:rPr lang="ko-KR" altLang="en-US" dirty="0"/>
              <a:t>보통 웹 사이트는 </a:t>
            </a:r>
            <a:r>
              <a:rPr lang="en-US" altLang="ko" dirty="0"/>
              <a:t>HTML(</a:t>
            </a:r>
            <a:r>
              <a:rPr lang="en-US" altLang="ko" dirty="0" err="1"/>
              <a:t>HyperText</a:t>
            </a:r>
            <a:r>
              <a:rPr lang="en-US" altLang="ko" dirty="0"/>
              <a:t> Markup Language)</a:t>
            </a:r>
            <a:r>
              <a:rPr lang="ko-KR" altLang="en-US" dirty="0"/>
              <a:t>이라는 언어로 글자와 그림을 표시하므로 우리는 </a:t>
            </a:r>
            <a:r>
              <a:rPr lang="en-US" altLang="ko" dirty="0"/>
              <a:t>HTML</a:t>
            </a:r>
            <a:r>
              <a:rPr lang="ko-KR" altLang="en-US" dirty="0"/>
              <a:t>을 분석하여 도시 이름</a:t>
            </a:r>
            <a:r>
              <a:rPr lang="en-US" altLang="ko" dirty="0"/>
              <a:t>, </a:t>
            </a:r>
            <a:r>
              <a:rPr lang="ko-KR" altLang="en-US" dirty="0"/>
              <a:t>기온</a:t>
            </a:r>
            <a:r>
              <a:rPr lang="en-US" altLang="ko" dirty="0"/>
              <a:t>, </a:t>
            </a:r>
            <a:r>
              <a:rPr lang="ko-KR" altLang="en-US" dirty="0"/>
              <a:t>습도 값이 저장된 위치를 찾음</a:t>
            </a:r>
          </a:p>
          <a:p>
            <a:pPr lvl="1"/>
            <a:r>
              <a:rPr lang="ko-KR" altLang="en-US" dirty="0"/>
              <a:t>분석한 정보를 토대로 </a:t>
            </a:r>
            <a:r>
              <a:rPr lang="en-US" altLang="ko" dirty="0"/>
              <a:t>HTML</a:t>
            </a:r>
            <a:r>
              <a:rPr lang="ko-KR" altLang="en-US" dirty="0"/>
              <a:t>에서 기온과 습도 정보를 가져와서 정형화된 데이터로 만듬</a:t>
            </a:r>
            <a:endParaRPr lang="en-US" altLang="ko-KR" dirty="0"/>
          </a:p>
          <a:p>
            <a:pPr lvl="1"/>
            <a:r>
              <a:rPr lang="ko-KR" altLang="en-US" dirty="0"/>
              <a:t>데이터 중에서 특별시와 광역시만 추출한 뒤 막대 그래프로 그리면 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 err="1"/>
              <a:t>컴퓨테이셔널</a:t>
            </a:r>
            <a:r>
              <a:rPr lang="ko-KR" altLang="en-US" b="1" dirty="0"/>
              <a:t> </a:t>
            </a:r>
            <a:r>
              <a:rPr lang="ko-KR" altLang="en-US" b="1" dirty="0" err="1"/>
              <a:t>씽킹</a:t>
            </a:r>
            <a:endParaRPr lang="en-US" altLang="ko-KR" dirty="0"/>
          </a:p>
          <a:p>
            <a:pPr lvl="1"/>
            <a:r>
              <a:rPr lang="ko-KR" altLang="en-US" dirty="0"/>
              <a:t>현실 세계의 문제를 분석하여 해결책을 찾는 과학적 사고법을 </a:t>
            </a:r>
            <a:r>
              <a:rPr lang="ko-KR" altLang="en-US" dirty="0" err="1"/>
              <a:t>컴퓨테이셔널</a:t>
            </a:r>
            <a:r>
              <a:rPr lang="ko-KR" altLang="en-US" dirty="0"/>
              <a:t> </a:t>
            </a:r>
            <a:r>
              <a:rPr lang="ko-KR" altLang="en-US" dirty="0" err="1"/>
              <a:t>씽킹</a:t>
            </a:r>
            <a:r>
              <a:rPr lang="en-US" altLang="ko" dirty="0"/>
              <a:t>(computational thinking)</a:t>
            </a:r>
            <a:r>
              <a:rPr lang="ko-KR" altLang="en-US" dirty="0"/>
              <a:t>이라 함</a:t>
            </a:r>
          </a:p>
          <a:p>
            <a:pPr lvl="1"/>
            <a:r>
              <a:rPr lang="ko-KR" altLang="en-US" dirty="0"/>
              <a:t>이렇게 설계한 해결책을 컴퓨터의 명령어로 작성하는 것을 컴퓨터 </a:t>
            </a:r>
            <a:r>
              <a:rPr lang="ko-KR" altLang="en-US" dirty="0" err="1"/>
              <a:t>프로그래밍이라함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1.1 </a:t>
            </a:r>
            <a:r>
              <a:rPr lang="ko-KR" altLang="en-US" b="1" dirty="0"/>
              <a:t>문제 해결을 위한 과학적 사고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07622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17492" y="4291914"/>
            <a:ext cx="1631092" cy="188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dirty="0"/>
              <a:t>pi</a:t>
            </a:r>
            <a:r>
              <a:rPr lang="ko-KR" altLang="en-US" dirty="0"/>
              <a:t>는 숫자 자료이므로 숫자와 문자열 연산은 불가능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원의 둘레와 넓이 구하기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만들기</a:t>
            </a:r>
            <a:r>
              <a:rPr lang="en-US" altLang="ko-KR" dirty="0"/>
              <a:t>/</a:t>
            </a:r>
            <a:r>
              <a:rPr lang="ko-KR" altLang="en-US" dirty="0"/>
              <a:t>사용하기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7" y="1680519"/>
            <a:ext cx="7401098" cy="56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7" y="3064475"/>
            <a:ext cx="7401098" cy="302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79595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복합 대입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기본 연산자와 </a:t>
            </a:r>
            <a:r>
              <a:rPr lang="en-US" altLang="ko-KR" dirty="0"/>
              <a:t>= </a:t>
            </a:r>
            <a:r>
              <a:rPr lang="ko-KR" altLang="en-US" dirty="0"/>
              <a:t>연산자 함께 사용해 구성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복합 대입 연산자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64" y="2273296"/>
            <a:ext cx="7313208" cy="647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446" y="3110267"/>
            <a:ext cx="4516529" cy="239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4340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복합 대입 연산자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85" y="1648004"/>
            <a:ext cx="7232506" cy="198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85" y="3876804"/>
            <a:ext cx="6408423" cy="1722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2716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문자열 역시 복합 대입 연산자 사용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복합 대입 연산자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41" y="1634911"/>
            <a:ext cx="4231475" cy="1030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56" y="3107908"/>
            <a:ext cx="7190329" cy="163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39" y="4819135"/>
            <a:ext cx="5076529" cy="135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1341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117492" y="4291914"/>
            <a:ext cx="1631092" cy="188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input()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명령 프롬프트에서 사용자로부터 데이터 입력받을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input() </a:t>
            </a:r>
            <a:r>
              <a:rPr lang="ko-KR" altLang="en-US" dirty="0"/>
              <a:t>함수로 사용자 입력받기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프롬프트 함수 </a:t>
            </a:r>
            <a:r>
              <a:rPr lang="en-US" altLang="ko-KR" dirty="0"/>
              <a:t>: input </a:t>
            </a:r>
            <a:r>
              <a:rPr lang="ko-KR" altLang="en-US" dirty="0"/>
              <a:t>함수 괄호 안에 입력한 내용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블록 </a:t>
            </a:r>
            <a:r>
              <a:rPr lang="en-US" altLang="ko-KR" dirty="0"/>
              <a:t>(block) :  </a:t>
            </a:r>
            <a:r>
              <a:rPr lang="ko-KR" altLang="en-US" dirty="0"/>
              <a:t>프로그램이 실행 중 잠시 멈추는 것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명령 프롬프트에서 글자 입력 후 </a:t>
            </a:r>
            <a:r>
              <a:rPr lang="en-US" altLang="ko-KR" dirty="0"/>
              <a:t>[Enter]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 </a:t>
            </a:r>
            <a:r>
              <a:rPr lang="en-US" altLang="ko-KR" dirty="0"/>
              <a:t>: input()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89" y="3202533"/>
            <a:ext cx="7458161" cy="6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88" y="4139630"/>
            <a:ext cx="7458161" cy="62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88" y="5196604"/>
            <a:ext cx="7458162" cy="89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115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dirty="0"/>
              <a:t>input </a:t>
            </a:r>
            <a:r>
              <a:rPr lang="ko-KR" altLang="en-US" dirty="0"/>
              <a:t>함수의 결과로 산출 </a:t>
            </a:r>
            <a:r>
              <a:rPr lang="en-US" altLang="ko-KR" dirty="0"/>
              <a:t>(</a:t>
            </a:r>
            <a:r>
              <a:rPr lang="ko-KR" altLang="en-US" dirty="0"/>
              <a:t>리턴값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다른 변수에 대입하여 사용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 </a:t>
            </a:r>
            <a:r>
              <a:rPr lang="en-US" altLang="ko-KR" dirty="0"/>
              <a:t>: input()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21" y="2146709"/>
            <a:ext cx="7275195" cy="1464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4485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117492" y="4291914"/>
            <a:ext cx="1631092" cy="188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input() </a:t>
            </a:r>
            <a:r>
              <a:rPr lang="ko-KR" altLang="en-US" dirty="0"/>
              <a:t>함수의 입력 자료형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type() </a:t>
            </a:r>
            <a:r>
              <a:rPr lang="ko-KR" altLang="en-US" dirty="0"/>
              <a:t>함수로 자료형 알아봄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input() </a:t>
            </a:r>
            <a:r>
              <a:rPr lang="ko-KR" altLang="en-US" dirty="0"/>
              <a:t>함수는 사용자가 무엇을 입력해도 결과는 무조건 문자열 자료형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 </a:t>
            </a:r>
            <a:r>
              <a:rPr lang="en-US" altLang="ko-KR" dirty="0"/>
              <a:t>: input()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66" y="2134793"/>
            <a:ext cx="6893229" cy="79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0" y="3022382"/>
            <a:ext cx="6894225" cy="132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1" y="4454958"/>
            <a:ext cx="6894225" cy="8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6059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입력 자료형 확인하기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 </a:t>
            </a:r>
            <a:r>
              <a:rPr lang="en-US" altLang="ko-KR" dirty="0"/>
              <a:t>: input()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19" y="1666630"/>
            <a:ext cx="6689455" cy="321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3477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입력받고 더하기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입력 </a:t>
            </a:r>
            <a:r>
              <a:rPr lang="en-US" altLang="ko-KR" dirty="0"/>
              <a:t>: input()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56" y="1719508"/>
            <a:ext cx="6654031" cy="337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5085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캐스트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(cast)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input() </a:t>
            </a:r>
            <a:r>
              <a:rPr lang="ko-KR" altLang="en-US" dirty="0"/>
              <a:t>함수의 입력 자료형은 항상 문자열이므로 </a:t>
            </a:r>
            <a:r>
              <a:rPr lang="ko-KR" altLang="en-US" dirty="0" err="1"/>
              <a:t>입력받은</a:t>
            </a:r>
            <a:r>
              <a:rPr lang="ko-KR" altLang="en-US" dirty="0"/>
              <a:t> 문자열을 숫자 연산에 활용하기 위해 숫자로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int()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/>
              <a:t>문자열을 </a:t>
            </a:r>
            <a:r>
              <a:rPr lang="en-US" altLang="ko-KR" dirty="0"/>
              <a:t>int </a:t>
            </a:r>
            <a:r>
              <a:rPr lang="ko-KR" altLang="en-US" dirty="0"/>
              <a:t>자료형으로 변환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float() </a:t>
            </a:r>
            <a:r>
              <a:rPr lang="ko-KR" altLang="en-US" dirty="0">
                <a:solidFill>
                  <a:srgbClr val="C00000"/>
                </a:solidFill>
              </a:rPr>
              <a:t>함수 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/>
              <a:t>문자열을 </a:t>
            </a:r>
            <a:r>
              <a:rPr lang="en-US" altLang="ko-KR" dirty="0"/>
              <a:t>float </a:t>
            </a:r>
            <a:r>
              <a:rPr lang="ko-KR" altLang="en-US" dirty="0"/>
              <a:t>자료형으로 변환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숫자로 바꾸기</a:t>
            </a:r>
          </a:p>
        </p:txBody>
      </p:sp>
    </p:spTree>
    <p:extLst>
      <p:ext uri="{BB962C8B-B14F-4D97-AF65-F5344CB8AC3E}">
        <p14:creationId xmlns:p14="http://schemas.microsoft.com/office/powerpoint/2010/main" val="59013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010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9776" y="1295304"/>
            <a:ext cx="7376679" cy="5532509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1.1 </a:t>
            </a:r>
            <a:r>
              <a:rPr lang="ko-KR" altLang="en-US" b="1" dirty="0"/>
              <a:t>문제 해결을 위한 과학적 사고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062547" y="147036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1-5</a:t>
            </a:r>
            <a:r>
              <a:rPr lang="ko-KR" altLang="en-US" sz="1600" dirty="0"/>
              <a:t> 해결책을 컴퓨터의 명령어로 작성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0986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int() </a:t>
            </a:r>
            <a:r>
              <a:rPr lang="ko-KR" altLang="en-US" dirty="0">
                <a:solidFill>
                  <a:srgbClr val="C00000"/>
                </a:solidFill>
              </a:rPr>
              <a:t>함수 활용하기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숫자로 바꾸기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63" y="1766231"/>
            <a:ext cx="6496763" cy="2179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7871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17492" y="4291914"/>
            <a:ext cx="1631092" cy="188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int() </a:t>
            </a:r>
            <a:r>
              <a:rPr lang="ko-KR" altLang="en-US" dirty="0">
                <a:solidFill>
                  <a:srgbClr val="C00000"/>
                </a:solidFill>
              </a:rPr>
              <a:t>함수와 </a:t>
            </a:r>
            <a:r>
              <a:rPr lang="en-US" altLang="ko-KR" dirty="0">
                <a:solidFill>
                  <a:srgbClr val="C00000"/>
                </a:solidFill>
              </a:rPr>
              <a:t>float()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활용하기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900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int() </a:t>
            </a:r>
            <a:r>
              <a:rPr lang="ko-KR" altLang="en-US" dirty="0">
                <a:solidFill>
                  <a:srgbClr val="C00000"/>
                </a:solidFill>
              </a:rPr>
              <a:t>함수와 </a:t>
            </a:r>
            <a:r>
              <a:rPr lang="en-US" altLang="ko-KR" dirty="0">
                <a:solidFill>
                  <a:srgbClr val="C00000"/>
                </a:solidFill>
              </a:rPr>
              <a:t>float </a:t>
            </a:r>
            <a:r>
              <a:rPr lang="ko-KR" altLang="en-US" dirty="0">
                <a:solidFill>
                  <a:srgbClr val="C00000"/>
                </a:solidFill>
              </a:rPr>
              <a:t>함수 조합하기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숫자로 바꾸기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01" y="1638259"/>
            <a:ext cx="6432198" cy="165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01" y="3989494"/>
            <a:ext cx="6432198" cy="218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4881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17492" y="4291914"/>
            <a:ext cx="1631092" cy="188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ValueError </a:t>
            </a:r>
            <a:r>
              <a:rPr lang="ko-KR" altLang="en-US" dirty="0">
                <a:solidFill>
                  <a:srgbClr val="C00000"/>
                </a:solidFill>
              </a:rPr>
              <a:t>예외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변환할 수 없는 것을 변환하려 할 경우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숫자가 아닌 것을 숫자로 변환하려 할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숫자로 바꾸기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7" y="2787898"/>
            <a:ext cx="7446211" cy="89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23" y="3789406"/>
            <a:ext cx="7446211" cy="171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922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소수점이 있는 숫자 형식의 문자열을 </a:t>
            </a:r>
            <a:r>
              <a:rPr lang="en-US" altLang="ko-KR" dirty="0"/>
              <a:t>int() </a:t>
            </a:r>
            <a:r>
              <a:rPr lang="ko-KR" altLang="en-US" dirty="0"/>
              <a:t>함수로 변환하려 할 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숫자로 바꾸기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64" y="1662172"/>
            <a:ext cx="7422486" cy="52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64" y="2353476"/>
            <a:ext cx="7422486" cy="1641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5203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str()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숫자를 문자열로 변환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문자열로 바꾸기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12" y="2296105"/>
            <a:ext cx="6705196" cy="59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15" y="3146855"/>
            <a:ext cx="6639293" cy="130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4766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rgbClr val="C00000"/>
                </a:solidFill>
              </a:rPr>
              <a:t>변수 선언 </a:t>
            </a:r>
            <a:r>
              <a:rPr lang="en-US" altLang="ko-KR" sz="1800" dirty="0"/>
              <a:t>: </a:t>
            </a:r>
            <a:r>
              <a:rPr lang="ko-KR" altLang="en-US" sz="1800" dirty="0"/>
              <a:t>변수를 생성하는 것을 의미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b="1" dirty="0">
                <a:solidFill>
                  <a:srgbClr val="C00000"/>
                </a:solidFill>
              </a:rPr>
              <a:t>변수 할당 </a:t>
            </a:r>
            <a:r>
              <a:rPr lang="en-US" altLang="ko-KR" sz="1800" dirty="0"/>
              <a:t>: </a:t>
            </a:r>
            <a:r>
              <a:rPr lang="ko-KR" altLang="en-US" sz="1800" dirty="0"/>
              <a:t>변수에 값을 넣는 것을 의미</a:t>
            </a:r>
            <a:endParaRPr lang="en-US" altLang="ko-KR" sz="1800" dirty="0"/>
          </a:p>
          <a:p>
            <a:endParaRPr lang="en-US" altLang="ko-KR" sz="1800" b="1" dirty="0">
              <a:solidFill>
                <a:srgbClr val="C00000"/>
              </a:solidFill>
            </a:endParaRPr>
          </a:p>
          <a:p>
            <a:r>
              <a:rPr lang="ko-KR" altLang="en-US" sz="1800" b="1" dirty="0">
                <a:solidFill>
                  <a:srgbClr val="C00000"/>
                </a:solidFill>
              </a:rPr>
              <a:t>변수 참조 </a:t>
            </a:r>
            <a:r>
              <a:rPr lang="en-US" altLang="ko-KR" sz="1800" dirty="0"/>
              <a:t>: </a:t>
            </a:r>
            <a:r>
              <a:rPr lang="ko-KR" altLang="en-US" sz="1800" dirty="0"/>
              <a:t>변수에서 값을 꺼내는 것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b="1" dirty="0">
                <a:solidFill>
                  <a:srgbClr val="C00000"/>
                </a:solidFill>
              </a:rPr>
              <a:t>input() </a:t>
            </a:r>
            <a:r>
              <a:rPr lang="ko-KR" altLang="en-US" sz="1800" b="1" dirty="0">
                <a:solidFill>
                  <a:srgbClr val="C00000"/>
                </a:solidFill>
              </a:rPr>
              <a:t>함수 </a:t>
            </a:r>
            <a:r>
              <a:rPr lang="en-US" altLang="ko-KR" sz="1800" dirty="0"/>
              <a:t>: </a:t>
            </a:r>
            <a:r>
              <a:rPr lang="ko-KR" altLang="en-US" sz="1800" dirty="0"/>
              <a:t>명령 프롬프트에서 사용자로부터 데이터 입력 받음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b="1" dirty="0">
                <a:solidFill>
                  <a:srgbClr val="C00000"/>
                </a:solidFill>
              </a:rPr>
              <a:t>int() </a:t>
            </a:r>
            <a:r>
              <a:rPr lang="ko-KR" altLang="en-US" sz="1800" b="1" dirty="0">
                <a:solidFill>
                  <a:srgbClr val="C00000"/>
                </a:solidFill>
              </a:rPr>
              <a:t>함수 </a:t>
            </a:r>
            <a:r>
              <a:rPr lang="en-US" altLang="ko-KR" sz="1800" dirty="0"/>
              <a:t>: </a:t>
            </a:r>
            <a:r>
              <a:rPr lang="ko-KR" altLang="en-US" sz="1800" dirty="0"/>
              <a:t>문자열을 </a:t>
            </a:r>
            <a:r>
              <a:rPr lang="en-US" altLang="ko-KR" sz="1800" dirty="0"/>
              <a:t>int </a:t>
            </a:r>
            <a:r>
              <a:rPr lang="ko-KR" altLang="en-US" sz="1800" dirty="0"/>
              <a:t>자료형으로 변환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b="1" dirty="0">
                <a:solidFill>
                  <a:srgbClr val="C00000"/>
                </a:solidFill>
              </a:rPr>
              <a:t>float </a:t>
            </a:r>
            <a:r>
              <a:rPr lang="ko-KR" altLang="en-US" sz="1800" b="1" dirty="0">
                <a:solidFill>
                  <a:srgbClr val="C00000"/>
                </a:solidFill>
              </a:rPr>
              <a:t>함수 </a:t>
            </a:r>
            <a:r>
              <a:rPr lang="en-US" altLang="ko-KR" sz="1800" dirty="0"/>
              <a:t>: </a:t>
            </a:r>
            <a:r>
              <a:rPr lang="ko-KR" altLang="en-US" sz="1800" dirty="0"/>
              <a:t>문자열을 </a:t>
            </a:r>
            <a:r>
              <a:rPr lang="en-US" altLang="ko-KR" sz="1800" dirty="0"/>
              <a:t>float </a:t>
            </a:r>
            <a:r>
              <a:rPr lang="ko-KR" altLang="en-US" sz="1800" dirty="0"/>
              <a:t>자료형으로 변환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b="1" dirty="0">
                <a:solidFill>
                  <a:srgbClr val="C00000"/>
                </a:solidFill>
              </a:rPr>
              <a:t>str() </a:t>
            </a:r>
            <a:r>
              <a:rPr lang="ko-KR" altLang="en-US" sz="1800" b="1" dirty="0">
                <a:solidFill>
                  <a:srgbClr val="C00000"/>
                </a:solidFill>
              </a:rPr>
              <a:t>함수 </a:t>
            </a:r>
            <a:r>
              <a:rPr lang="en-US" altLang="ko-KR" sz="1800" dirty="0"/>
              <a:t>: </a:t>
            </a:r>
            <a:r>
              <a:rPr lang="ko-KR" altLang="en-US" sz="1800" dirty="0"/>
              <a:t>숫자를 문자열로 변환</a:t>
            </a:r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40654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970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688" y="3299373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조건문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5A80D-AE23-4285-A73C-AB9DD33F17E0}"/>
              </a:ext>
            </a:extLst>
          </p:cNvPr>
          <p:cNvSpPr txBox="1"/>
          <p:nvPr/>
        </p:nvSpPr>
        <p:spPr>
          <a:xfrm>
            <a:off x="425191" y="3299373"/>
            <a:ext cx="109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653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06688" y="3299373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불 자료형과 </a:t>
            </a:r>
            <a:r>
              <a:rPr lang="en-US" altLang="ko-KR" sz="3200" b="1" dirty="0"/>
              <a:t>if </a:t>
            </a:r>
            <a:r>
              <a:rPr lang="ko-KR" altLang="en-US" sz="3200" b="1" dirty="0"/>
              <a:t>조건문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5A80D-AE23-4285-A73C-AB9DD33F17E0}"/>
              </a:ext>
            </a:extLst>
          </p:cNvPr>
          <p:cNvSpPr txBox="1"/>
          <p:nvPr/>
        </p:nvSpPr>
        <p:spPr>
          <a:xfrm>
            <a:off x="425191" y="3299373"/>
            <a:ext cx="1098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03-1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58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불 만들기 </a:t>
            </a:r>
            <a:r>
              <a:rPr lang="en-US" altLang="ko-KR" b="1" dirty="0"/>
              <a:t>: </a:t>
            </a:r>
            <a:r>
              <a:rPr lang="ko-KR" altLang="en-US" b="1" dirty="0"/>
              <a:t>비교 연산자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불 연산하기 </a:t>
            </a:r>
            <a:r>
              <a:rPr lang="en-US" altLang="ko-KR" b="1" dirty="0"/>
              <a:t>: </a:t>
            </a:r>
            <a:r>
              <a:rPr lang="ko-KR" altLang="en-US" b="1" dirty="0"/>
              <a:t>논리 연산자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논리 연산자의 활용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if </a:t>
            </a:r>
            <a:r>
              <a:rPr lang="ko-KR" altLang="en-US" b="1" dirty="0"/>
              <a:t>조건문이란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날짜</a:t>
            </a:r>
            <a:r>
              <a:rPr lang="en-US" altLang="ko-KR" b="1" dirty="0"/>
              <a:t>/</a:t>
            </a:r>
            <a:r>
              <a:rPr lang="ko-KR" altLang="en-US" b="1" dirty="0"/>
              <a:t>시간 활용하기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컴퓨터의 조건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69880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컴퓨테이셔널</a:t>
            </a:r>
            <a:r>
              <a:rPr lang="ko-KR" altLang="en-US" b="1" dirty="0"/>
              <a:t> </a:t>
            </a:r>
            <a:r>
              <a:rPr lang="ko-KR" altLang="en-US" b="1" dirty="0" err="1"/>
              <a:t>씽킹</a:t>
            </a:r>
            <a:endParaRPr lang="en-US" altLang="ko-KR" dirty="0"/>
          </a:p>
          <a:p>
            <a:pPr lvl="1"/>
            <a:r>
              <a:rPr lang="ko-KR" altLang="en-US" dirty="0"/>
              <a:t>작은 문제로 분해하고</a:t>
            </a:r>
            <a:r>
              <a:rPr lang="en-US" altLang="ko" dirty="0"/>
              <a:t>, </a:t>
            </a:r>
            <a:r>
              <a:rPr lang="ko-KR" altLang="en-US" dirty="0"/>
              <a:t>문제의 패턴을 발견하고</a:t>
            </a:r>
            <a:r>
              <a:rPr lang="en-US" altLang="ko" dirty="0"/>
              <a:t>, </a:t>
            </a:r>
            <a:r>
              <a:rPr lang="ko-KR" altLang="en-US" dirty="0"/>
              <a:t>어떤 데이터를 이용해야 하는지 결정</a:t>
            </a:r>
            <a:endParaRPr lang="en-US" altLang="ko-KR" dirty="0"/>
          </a:p>
          <a:p>
            <a:pPr lvl="1"/>
            <a:r>
              <a:rPr lang="ko-KR" altLang="en-US" dirty="0"/>
              <a:t>문제를 일반화하고 </a:t>
            </a:r>
            <a:r>
              <a:rPr lang="ko-KR" altLang="en-US" dirty="0" err="1"/>
              <a:t>모델링할</a:t>
            </a:r>
            <a:r>
              <a:rPr lang="ko-KR" altLang="en-US" dirty="0"/>
              <a:t> 수 있는지를 찾는 과정</a:t>
            </a:r>
            <a:endParaRPr lang="en-US" altLang="ko-KR" dirty="0"/>
          </a:p>
          <a:p>
            <a:pPr lvl="1"/>
            <a:r>
              <a:rPr lang="ko-KR" altLang="en-US" dirty="0"/>
              <a:t>패턴</a:t>
            </a:r>
            <a:r>
              <a:rPr lang="en-US" altLang="ko-KR" dirty="0"/>
              <a:t>: HTML</a:t>
            </a:r>
            <a:r>
              <a:rPr lang="ko-KR" altLang="en-US" dirty="0"/>
              <a:t>에서 도시</a:t>
            </a:r>
            <a:r>
              <a:rPr lang="en-US" altLang="ko-KR" dirty="0"/>
              <a:t>, </a:t>
            </a: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습도의 패턴을 파악</a:t>
            </a:r>
            <a:endParaRPr lang="en-US" altLang="ko-KR" dirty="0"/>
          </a:p>
          <a:p>
            <a:pPr lvl="1"/>
            <a:r>
              <a:rPr lang="ko-KR" altLang="en-US" dirty="0"/>
              <a:t>데이터</a:t>
            </a:r>
            <a:r>
              <a:rPr lang="en-US" altLang="ko-KR" dirty="0"/>
              <a:t>: HTML, </a:t>
            </a:r>
            <a:r>
              <a:rPr lang="ko-KR" altLang="en-US" dirty="0"/>
              <a:t>도시 이름</a:t>
            </a:r>
            <a:r>
              <a:rPr lang="en-US" altLang="ko-KR" dirty="0"/>
              <a:t>, </a:t>
            </a: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endParaRPr lang="en-US" altLang="ko-KR" dirty="0"/>
          </a:p>
          <a:p>
            <a:pPr lvl="1"/>
            <a:r>
              <a:rPr lang="ko-KR" altLang="en-US" dirty="0"/>
              <a:t>일반화와 모델링</a:t>
            </a:r>
            <a:r>
              <a:rPr lang="en-US" altLang="ko-KR" dirty="0"/>
              <a:t>: HTML</a:t>
            </a:r>
            <a:r>
              <a:rPr lang="ko-KR" altLang="en-US" dirty="0"/>
              <a:t>에서 데이터 가져오기</a:t>
            </a:r>
            <a:r>
              <a:rPr lang="en-US" altLang="ko-KR" dirty="0"/>
              <a:t>, HTML </a:t>
            </a:r>
            <a:r>
              <a:rPr lang="ko-KR" altLang="en-US" dirty="0"/>
              <a:t>분석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ko-KR" altLang="en-US" dirty="0"/>
              <a:t>처리하고자 하는 작업 또는 문제는 다른 말로 요구사항</a:t>
            </a:r>
            <a:endParaRPr lang="en-US" altLang="ko-KR" dirty="0"/>
          </a:p>
          <a:p>
            <a:pPr lvl="1"/>
            <a:r>
              <a:rPr lang="ko-KR" altLang="en-US" dirty="0"/>
              <a:t>프로그램을 작성하는 작업은 요구사항을 만족시키는 일</a:t>
            </a:r>
            <a:endParaRPr lang="en-US" altLang="ko-KR" dirty="0"/>
          </a:p>
          <a:p>
            <a:pPr lvl="1"/>
            <a:r>
              <a:rPr lang="ko-KR" altLang="en-US" dirty="0"/>
              <a:t>컴퓨터는 물리적인 기계로 구성되어 있어서 하드웨어라고 하는데 이에 대비되는 개념으로 프로그램은 소프트웨어</a:t>
            </a:r>
          </a:p>
          <a:p>
            <a:pPr lvl="1"/>
            <a:r>
              <a:rPr lang="ko-KR" altLang="en-US" dirty="0"/>
              <a:t>컴퓨터 프로그래밍은 다른 말로 소프트웨어 개발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1.1 </a:t>
            </a:r>
            <a:r>
              <a:rPr lang="ko-KR" altLang="en-US" b="1" dirty="0"/>
              <a:t>문제 해결을 위한 과학적 사고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5583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키워드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ko-KR" altLang="en-US" dirty="0"/>
              <a:t>불</a:t>
            </a:r>
            <a:r>
              <a:rPr lang="en-US" altLang="ko-KR" dirty="0"/>
              <a:t>, </a:t>
            </a:r>
            <a:r>
              <a:rPr lang="ko-KR" altLang="en-US" dirty="0"/>
              <a:t>비교 연산자</a:t>
            </a:r>
            <a:r>
              <a:rPr lang="en-US" altLang="ko-KR" dirty="0"/>
              <a:t>, </a:t>
            </a:r>
            <a:r>
              <a:rPr lang="ko-KR" altLang="en-US" dirty="0"/>
              <a:t>논리 연산자</a:t>
            </a:r>
            <a:r>
              <a:rPr lang="en-US" altLang="ko-KR" dirty="0"/>
              <a:t>, if </a:t>
            </a:r>
            <a:r>
              <a:rPr lang="ko-KR" altLang="en-US" dirty="0"/>
              <a:t>조건문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포인트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ko-KR" altLang="en-US" dirty="0"/>
              <a:t>프로그래밍 언어에는 기본적인 자료형으로 참과 거짓을 나타내는 값이 있으며</a:t>
            </a:r>
            <a:r>
              <a:rPr lang="en-US" altLang="ko-KR" dirty="0"/>
              <a:t>,</a:t>
            </a:r>
            <a:r>
              <a:rPr lang="ko-KR" altLang="en-US" dirty="0"/>
              <a:t> 이를 불</a:t>
            </a:r>
            <a:r>
              <a:rPr lang="en-US" altLang="ko-KR" dirty="0"/>
              <a:t>(boolean)</a:t>
            </a:r>
            <a:r>
              <a:rPr lang="ko-KR" altLang="en-US" dirty="0"/>
              <a:t>이라 한다</a:t>
            </a:r>
            <a:r>
              <a:rPr lang="en-US" altLang="ko-KR" dirty="0"/>
              <a:t>. </a:t>
            </a:r>
            <a:r>
              <a:rPr lang="ko-KR" altLang="en-US" dirty="0"/>
              <a:t>불 자료를 만드는 방법과 이에 관련된 연산자에 대해 알아본다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5547556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043705"/>
            <a:ext cx="7886700" cy="49849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Boolean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불린</a:t>
            </a:r>
            <a:r>
              <a:rPr lang="en-US" altLang="ko-KR" dirty="0"/>
              <a:t> / </a:t>
            </a:r>
            <a:r>
              <a:rPr lang="ko-KR" altLang="en-US" dirty="0"/>
              <a:t>불리언 </a:t>
            </a:r>
            <a:r>
              <a:rPr lang="en-US" altLang="ko-KR" dirty="0"/>
              <a:t>/ </a:t>
            </a:r>
            <a:r>
              <a:rPr lang="ko-KR" altLang="en-US" dirty="0"/>
              <a:t>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값만 가질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비교 연산자를 통해 만들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72" y="2459818"/>
            <a:ext cx="7347113" cy="1420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75" y="4372836"/>
            <a:ext cx="4980814" cy="116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0836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 만들기 </a:t>
            </a:r>
            <a:r>
              <a:rPr lang="en-US" altLang="ko-KR" dirty="0"/>
              <a:t>: </a:t>
            </a:r>
            <a:r>
              <a:rPr lang="ko-KR" altLang="en-US" dirty="0"/>
              <a:t>비교 연산자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03" y="1555581"/>
            <a:ext cx="6073829" cy="278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19" y="4340494"/>
            <a:ext cx="4921349" cy="189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2551" y="1186249"/>
            <a:ext cx="790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숫자 또는 문자열에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83015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문자열에도 비교 연산자 적용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 만들기 </a:t>
            </a:r>
            <a:r>
              <a:rPr lang="en-US" altLang="ko-KR" dirty="0"/>
              <a:t>: </a:t>
            </a:r>
            <a:r>
              <a:rPr lang="ko-KR" altLang="en-US" dirty="0"/>
              <a:t>비교 연산자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119" y="1615192"/>
            <a:ext cx="6147599" cy="212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2112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25730" y="4283676"/>
            <a:ext cx="1639329" cy="1935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불끼리 논리 연산자 사용 가능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not </a:t>
            </a:r>
            <a:r>
              <a:rPr lang="ko-KR" altLang="en-US" dirty="0">
                <a:solidFill>
                  <a:srgbClr val="FF0000"/>
                </a:solidFill>
              </a:rPr>
              <a:t>연산자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단항</a:t>
            </a:r>
            <a:r>
              <a:rPr lang="ko-KR" altLang="en-US" dirty="0"/>
              <a:t> 연산자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참과 거짓 반대로 바꿈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 연산하기 </a:t>
            </a:r>
            <a:r>
              <a:rPr lang="en-US" altLang="ko-KR" dirty="0"/>
              <a:t>: </a:t>
            </a:r>
            <a:r>
              <a:rPr lang="ko-KR" altLang="en-US" dirty="0"/>
              <a:t>논리 연산자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92" y="1641903"/>
            <a:ext cx="6607720" cy="148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92" y="4806268"/>
            <a:ext cx="7002087" cy="129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8305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not </a:t>
            </a:r>
            <a:r>
              <a:rPr lang="ko-KR" altLang="en-US" dirty="0">
                <a:solidFill>
                  <a:srgbClr val="C00000"/>
                </a:solidFill>
              </a:rPr>
              <a:t>연산자 조합하기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 연산하기 </a:t>
            </a:r>
            <a:r>
              <a:rPr lang="en-US" altLang="ko-KR" dirty="0"/>
              <a:t>: </a:t>
            </a:r>
            <a:r>
              <a:rPr lang="ko-KR" altLang="en-US" dirty="0"/>
              <a:t>논리 연산자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3" y="1564958"/>
            <a:ext cx="7230081" cy="192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1259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and </a:t>
            </a:r>
            <a:r>
              <a:rPr lang="ko-KR" altLang="en-US" dirty="0">
                <a:solidFill>
                  <a:srgbClr val="FF0000"/>
                </a:solidFill>
              </a:rPr>
              <a:t>연산자와 </a:t>
            </a:r>
            <a:r>
              <a:rPr lang="en-US" altLang="ko-KR" dirty="0">
                <a:solidFill>
                  <a:srgbClr val="FF0000"/>
                </a:solidFill>
              </a:rPr>
              <a:t>or </a:t>
            </a:r>
            <a:r>
              <a:rPr lang="ko-KR" altLang="en-US" dirty="0">
                <a:solidFill>
                  <a:srgbClr val="FF0000"/>
                </a:solidFill>
              </a:rPr>
              <a:t>연산자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and </a:t>
            </a:r>
            <a:r>
              <a:rPr lang="ko-KR" altLang="en-US" dirty="0"/>
              <a:t>연산자는 양쪽 변의 값이 모두 참일 때만 </a:t>
            </a:r>
            <a:r>
              <a:rPr lang="en-US" altLang="ko-KR" dirty="0"/>
              <a:t>True</a:t>
            </a:r>
            <a:r>
              <a:rPr lang="ko-KR" altLang="en-US" dirty="0"/>
              <a:t>를 결과로 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and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or </a:t>
            </a:r>
            <a:r>
              <a:rPr lang="ko-KR" altLang="en-US" dirty="0"/>
              <a:t>연산자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 연산하기 </a:t>
            </a:r>
            <a:r>
              <a:rPr lang="en-US" altLang="ko-KR" dirty="0"/>
              <a:t>: </a:t>
            </a:r>
            <a:r>
              <a:rPr lang="ko-KR" altLang="en-US" dirty="0"/>
              <a:t>논리 연산자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83" y="2288360"/>
            <a:ext cx="3109409" cy="162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83" y="4221728"/>
            <a:ext cx="3087805" cy="157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205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7125730" y="4283676"/>
            <a:ext cx="1639329" cy="1935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41010" y="1159034"/>
            <a:ext cx="7886700" cy="4984977"/>
          </a:xfrm>
        </p:spPr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and </a:t>
            </a:r>
            <a:r>
              <a:rPr lang="ko-KR" altLang="en-US" dirty="0">
                <a:solidFill>
                  <a:srgbClr val="C00000"/>
                </a:solidFill>
              </a:rPr>
              <a:t>연산자와 </a:t>
            </a:r>
            <a:r>
              <a:rPr lang="en-US" altLang="ko-KR" dirty="0">
                <a:solidFill>
                  <a:srgbClr val="C00000"/>
                </a:solidFill>
              </a:rPr>
              <a:t>or </a:t>
            </a:r>
            <a:r>
              <a:rPr lang="ko-KR" altLang="en-US" dirty="0">
                <a:solidFill>
                  <a:srgbClr val="C00000"/>
                </a:solidFill>
              </a:rPr>
              <a:t>연산자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 연산하기 </a:t>
            </a:r>
            <a:r>
              <a:rPr lang="en-US" altLang="ko-KR" dirty="0"/>
              <a:t>: </a:t>
            </a:r>
            <a:r>
              <a:rPr lang="ko-KR" altLang="en-US" dirty="0"/>
              <a:t>논리 연산자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458097" y="1581665"/>
            <a:ext cx="2940908" cy="53545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9" t="23672" r="37065" b="28586"/>
          <a:stretch/>
        </p:blipFill>
        <p:spPr bwMode="auto">
          <a:xfrm>
            <a:off x="2001794" y="1694105"/>
            <a:ext cx="1853513" cy="3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1458097" y="2272025"/>
            <a:ext cx="2940908" cy="53545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4" t="19652" r="35223" b="24009"/>
          <a:stretch/>
        </p:blipFill>
        <p:spPr bwMode="auto">
          <a:xfrm>
            <a:off x="1927652" y="2366103"/>
            <a:ext cx="2001796" cy="34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1458097" y="2964966"/>
            <a:ext cx="2940908" cy="53545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0" t="23140" r="30366" b="22648"/>
          <a:stretch/>
        </p:blipFill>
        <p:spPr bwMode="auto">
          <a:xfrm>
            <a:off x="1589902" y="3063820"/>
            <a:ext cx="2809103" cy="33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1458097" y="3657907"/>
            <a:ext cx="2940908" cy="53545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t="19603" r="31514" b="23724"/>
          <a:stretch/>
        </p:blipFill>
        <p:spPr bwMode="auto">
          <a:xfrm>
            <a:off x="1659923" y="3745060"/>
            <a:ext cx="2669060" cy="35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68"/>
          <a:stretch/>
        </p:blipFill>
        <p:spPr bwMode="auto">
          <a:xfrm>
            <a:off x="4798538" y="1571153"/>
            <a:ext cx="3478930" cy="4173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3122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and </a:t>
            </a:r>
            <a:r>
              <a:rPr lang="ko-KR" altLang="en-US" dirty="0">
                <a:solidFill>
                  <a:srgbClr val="C00000"/>
                </a:solidFill>
              </a:rPr>
              <a:t>연산자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or </a:t>
            </a:r>
            <a:r>
              <a:rPr lang="ko-KR" altLang="en-US" dirty="0">
                <a:solidFill>
                  <a:srgbClr val="C00000"/>
                </a:solidFill>
              </a:rPr>
              <a:t>연산자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연산자의 활용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00" y="1572579"/>
            <a:ext cx="6375273" cy="147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00" y="3693362"/>
            <a:ext cx="6161090" cy="162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3663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if </a:t>
            </a:r>
            <a:r>
              <a:rPr lang="ko-KR" altLang="en-US" dirty="0">
                <a:solidFill>
                  <a:srgbClr val="C00000"/>
                </a:solidFill>
              </a:rPr>
              <a:t>조건문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조건에 따라 코드 실행하거나 실행하지 않게 할 때 사용하는 구문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 분기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조건문이란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37" y="2761015"/>
            <a:ext cx="6774775" cy="148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45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프로그래밍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(programming)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프로그램을</a:t>
            </a:r>
            <a:r>
              <a:rPr lang="en-US" altLang="ko-KR" dirty="0"/>
              <a:t> </a:t>
            </a:r>
            <a:r>
              <a:rPr lang="ko-KR" altLang="en-US" dirty="0"/>
              <a:t>만드는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프로그램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(program)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미리 작성된 것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82" y="3454112"/>
            <a:ext cx="5668433" cy="194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0D40B-BC32-4C0A-8FD9-2C3244906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704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조건문이란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63" y="1495406"/>
            <a:ext cx="6786224" cy="191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63" y="3411648"/>
            <a:ext cx="6786225" cy="131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50482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25730" y="4283676"/>
            <a:ext cx="1639329" cy="1935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조건문의 기본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조건문이란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24" y="1543050"/>
            <a:ext cx="6949872" cy="450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9982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25730" y="4283676"/>
            <a:ext cx="1639329" cy="1935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날짜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ko-KR" altLang="en-US" dirty="0">
                <a:solidFill>
                  <a:srgbClr val="C00000"/>
                </a:solidFill>
              </a:rPr>
              <a:t>시간 출력하기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dirty="0"/>
              <a:t>datetime.datetime.now() </a:t>
            </a:r>
            <a:r>
              <a:rPr lang="ko-KR" altLang="en-US" dirty="0"/>
              <a:t>함수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활용하기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064" y="2127191"/>
            <a:ext cx="7063826" cy="404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232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25730" y="4283676"/>
            <a:ext cx="1639329" cy="1935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날짜</a:t>
            </a:r>
            <a:r>
              <a:rPr lang="en-US" altLang="ko-KR" dirty="0">
                <a:solidFill>
                  <a:srgbClr val="C00000"/>
                </a:solidFill>
              </a:rPr>
              <a:t>/</a:t>
            </a:r>
            <a:r>
              <a:rPr lang="ko-KR" altLang="en-US" dirty="0">
                <a:solidFill>
                  <a:srgbClr val="C00000"/>
                </a:solidFill>
              </a:rPr>
              <a:t>시간을 한 줄로 출력하기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활용하기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05" y="1574494"/>
            <a:ext cx="6997325" cy="451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044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25730" y="4283676"/>
            <a:ext cx="1639329" cy="1935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오전과 오후를 구분하는 프로그램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활용하기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66" y="1652532"/>
            <a:ext cx="7100119" cy="406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205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25730" y="4283676"/>
            <a:ext cx="1639329" cy="1935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계절을 구분하는 프로그램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활용하기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769" y="1612814"/>
            <a:ext cx="6812459" cy="356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87719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활용하기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86" y="1322083"/>
            <a:ext cx="6562750" cy="365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4127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25730" y="4283676"/>
            <a:ext cx="1639329" cy="1935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if </a:t>
            </a:r>
            <a:r>
              <a:rPr lang="ko-KR" altLang="en-US" dirty="0">
                <a:solidFill>
                  <a:srgbClr val="C00000"/>
                </a:solidFill>
              </a:rPr>
              <a:t>조건문의 형식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끝자리로 짝수와 홀수 구분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컴퓨터의 조건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29" y="1779732"/>
            <a:ext cx="7168342" cy="90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99"/>
          <a:stretch/>
        </p:blipFill>
        <p:spPr bwMode="auto">
          <a:xfrm>
            <a:off x="1059369" y="3437805"/>
            <a:ext cx="7287058" cy="262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431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25730" y="4283676"/>
            <a:ext cx="1639329" cy="1935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컴퓨터의 조건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52"/>
          <a:stretch/>
        </p:blipFill>
        <p:spPr bwMode="auto">
          <a:xfrm>
            <a:off x="1076386" y="1243913"/>
            <a:ext cx="7287058" cy="205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86" y="3410096"/>
            <a:ext cx="7177928" cy="212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6495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- in </a:t>
            </a:r>
            <a:r>
              <a:rPr lang="ko-KR" altLang="en-US" dirty="0">
                <a:solidFill>
                  <a:srgbClr val="C00000"/>
                </a:solidFill>
              </a:rPr>
              <a:t>연산자를 활용한 수정</a:t>
            </a:r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컴퓨터의 조건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28" y="1558550"/>
            <a:ext cx="6598702" cy="319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74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컴퓨터 프로그램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(computer program)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컴퓨터가 무엇을 해야 할지 미리 작성한 진행 계획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프로그램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226" y="2492189"/>
            <a:ext cx="6293262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21EC9-3480-45C8-A6D3-DEFF6D2F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166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나머지 연산자를 활용한 짝수와 홀수 구분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컴퓨터의 조건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832" y="1571595"/>
            <a:ext cx="6340882" cy="317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4337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rgbClr val="C00000"/>
                </a:solidFill>
              </a:rPr>
              <a:t>불 </a:t>
            </a:r>
            <a:r>
              <a:rPr lang="en-US" altLang="ko-KR" sz="1800" dirty="0"/>
              <a:t>: </a:t>
            </a:r>
            <a:r>
              <a:rPr lang="ko-KR" altLang="en-US" sz="1800" dirty="0"/>
              <a:t>파이썬의 기본 자료형으로 </a:t>
            </a:r>
            <a:r>
              <a:rPr lang="en-US" altLang="ko-KR" sz="1800" dirty="0"/>
              <a:t>True</a:t>
            </a:r>
            <a:r>
              <a:rPr lang="ko-KR" altLang="en-US" sz="1800" dirty="0"/>
              <a:t>와 </a:t>
            </a:r>
            <a:r>
              <a:rPr lang="en-US" altLang="ko-KR" sz="1800" dirty="0"/>
              <a:t>False </a:t>
            </a:r>
            <a:r>
              <a:rPr lang="ko-KR" altLang="en-US" sz="1800" dirty="0"/>
              <a:t>나타내는 값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b="1" dirty="0">
                <a:solidFill>
                  <a:srgbClr val="C00000"/>
                </a:solidFill>
              </a:rPr>
              <a:t>비교 연산자 </a:t>
            </a:r>
            <a:r>
              <a:rPr lang="en-US" altLang="ko-KR" sz="1800" dirty="0"/>
              <a:t>: </a:t>
            </a:r>
            <a:r>
              <a:rPr lang="ko-KR" altLang="en-US" sz="1800" dirty="0"/>
              <a:t>숫자 또는 문자열에 적용하며 대소 비교하는 연산자</a:t>
            </a:r>
            <a:endParaRPr lang="en-US" altLang="ko-KR" sz="1800" dirty="0"/>
          </a:p>
          <a:p>
            <a:endParaRPr lang="en-US" altLang="ko-KR" sz="1800" b="1" dirty="0">
              <a:solidFill>
                <a:srgbClr val="C00000"/>
              </a:solidFill>
            </a:endParaRPr>
          </a:p>
          <a:p>
            <a:r>
              <a:rPr lang="ko-KR" altLang="en-US" sz="1800" b="1" dirty="0">
                <a:solidFill>
                  <a:srgbClr val="C00000"/>
                </a:solidFill>
              </a:rPr>
              <a:t>논리 연산자 </a:t>
            </a:r>
            <a:r>
              <a:rPr lang="en-US" altLang="ko-KR" sz="1800" dirty="0"/>
              <a:t>: not, and, or </a:t>
            </a:r>
            <a:r>
              <a:rPr lang="ko-KR" altLang="en-US" sz="1800" dirty="0"/>
              <a:t>연산자 있으며</a:t>
            </a:r>
            <a:r>
              <a:rPr lang="en-US" altLang="ko-KR" sz="1800" dirty="0"/>
              <a:t>, </a:t>
            </a:r>
            <a:r>
              <a:rPr lang="ko-KR" altLang="en-US" sz="1800" dirty="0"/>
              <a:t>불 만들 때 사용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b="1" dirty="0">
                <a:solidFill>
                  <a:srgbClr val="C00000"/>
                </a:solidFill>
              </a:rPr>
              <a:t>if </a:t>
            </a:r>
            <a:r>
              <a:rPr lang="ko-KR" altLang="en-US" sz="1800" b="1" dirty="0">
                <a:solidFill>
                  <a:srgbClr val="C00000"/>
                </a:solidFill>
              </a:rPr>
              <a:t>조건문 </a:t>
            </a:r>
            <a:r>
              <a:rPr lang="en-US" altLang="ko-KR" sz="1800" dirty="0"/>
              <a:t>: </a:t>
            </a:r>
            <a:r>
              <a:rPr lang="ko-KR" altLang="en-US" sz="1800" dirty="0"/>
              <a:t>조건에 따라 코드 실행하거나 실행하지 않게 만들고 싶을 때 사용</a:t>
            </a:r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79918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사용자로부터 숫자 두 개를 입력받고 첫 번째 입력받은 숫자가 큰지</a:t>
            </a:r>
            <a:r>
              <a:rPr lang="en-US" altLang="ko-KR" dirty="0"/>
              <a:t>, </a:t>
            </a:r>
            <a:r>
              <a:rPr lang="ko-KR" altLang="en-US" dirty="0"/>
              <a:t>두 번째 입력받은 숫자가 큰지를 구하는 프로그램을 다음 빈칸을 채워 완성해 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확인문제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20" y="2705093"/>
            <a:ext cx="6417727" cy="347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1369" y="2705093"/>
            <a:ext cx="1608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</a:p>
          <a:p>
            <a:r>
              <a:rPr lang="en-US" altLang="ko-KR" dirty="0" err="1" smtClean="0"/>
              <a:t>Int</a:t>
            </a:r>
            <a:endParaRPr lang="en-US" altLang="ko-KR" dirty="0" smtClean="0"/>
          </a:p>
          <a:p>
            <a:r>
              <a:rPr lang="en-US" altLang="ko-KR" dirty="0" smtClean="0"/>
              <a:t>A&gt;b</a:t>
            </a:r>
          </a:p>
          <a:p>
            <a:r>
              <a:rPr lang="en-US" altLang="ko-KR" dirty="0" smtClean="0"/>
              <a:t>Format(</a:t>
            </a:r>
            <a:r>
              <a:rPr lang="en-US" altLang="ko-KR" dirty="0" err="1" smtClean="0"/>
              <a:t>a,b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A&lt;b</a:t>
            </a:r>
          </a:p>
          <a:p>
            <a:r>
              <a:rPr lang="en-US" altLang="ko-KR" dirty="0" smtClean="0"/>
              <a:t>Format(</a:t>
            </a:r>
            <a:r>
              <a:rPr lang="en-US" altLang="ko-KR" dirty="0" err="1" smtClean="0"/>
              <a:t>b,a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611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3360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13686" y="3299372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불 자료형과 </a:t>
            </a:r>
            <a:r>
              <a:rPr lang="en-US" altLang="ko-KR" sz="3200" b="1" dirty="0"/>
              <a:t>if </a:t>
            </a:r>
            <a:r>
              <a:rPr lang="ko-KR" altLang="en-US" sz="3200" b="1" dirty="0"/>
              <a:t>조건문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68674-9A2B-4EAA-9C01-8109FCB9170A}"/>
              </a:ext>
            </a:extLst>
          </p:cNvPr>
          <p:cNvSpPr txBox="1"/>
          <p:nvPr/>
        </p:nvSpPr>
        <p:spPr>
          <a:xfrm>
            <a:off x="323628" y="3299371"/>
            <a:ext cx="1261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03-2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699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else </a:t>
            </a:r>
            <a:r>
              <a:rPr lang="ko-KR" altLang="en-US" b="1" dirty="0"/>
              <a:t>조건문의 활용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elif </a:t>
            </a:r>
            <a:r>
              <a:rPr lang="ko-KR" altLang="en-US" b="1" dirty="0"/>
              <a:t>구문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if </a:t>
            </a:r>
            <a:r>
              <a:rPr lang="ko-KR" altLang="en-US" b="1" dirty="0"/>
              <a:t>조건문을 효율적으로 사용하기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False</a:t>
            </a:r>
            <a:r>
              <a:rPr lang="ko-KR" altLang="en-US" b="1" dirty="0"/>
              <a:t>로 변환되는 값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pass </a:t>
            </a:r>
            <a:r>
              <a:rPr lang="ko-KR" altLang="en-US" b="1" dirty="0"/>
              <a:t>키워드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22911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키워드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else </a:t>
            </a:r>
            <a:r>
              <a:rPr lang="ko-KR" altLang="en-US" dirty="0"/>
              <a:t>구문</a:t>
            </a:r>
            <a:r>
              <a:rPr lang="en-US" altLang="ko-KR" dirty="0"/>
              <a:t>, elif </a:t>
            </a:r>
            <a:r>
              <a:rPr lang="ko-KR" altLang="en-US" dirty="0"/>
              <a:t>구문</a:t>
            </a:r>
            <a:r>
              <a:rPr lang="en-US" altLang="ko-KR" dirty="0"/>
              <a:t>, False </a:t>
            </a:r>
            <a:r>
              <a:rPr lang="ko-KR" altLang="en-US" dirty="0"/>
              <a:t>값</a:t>
            </a:r>
            <a:r>
              <a:rPr lang="en-US" altLang="ko-KR" dirty="0"/>
              <a:t>, pass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포인트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en-GB" altLang="ko-KR" dirty="0"/>
              <a:t>if</a:t>
            </a:r>
            <a:r>
              <a:rPr lang="ko-KR" altLang="en-US" dirty="0"/>
              <a:t> 조건문은 뒤에 </a:t>
            </a:r>
            <a:r>
              <a:rPr lang="en-US" altLang="ko-KR" dirty="0"/>
              <a:t>else </a:t>
            </a:r>
            <a:r>
              <a:rPr lang="ko-KR" altLang="en-US" dirty="0"/>
              <a:t>구문을 붙여서 사용할 수 있다</a:t>
            </a:r>
            <a:r>
              <a:rPr lang="en-US" altLang="ko-KR" dirty="0"/>
              <a:t>. </a:t>
            </a:r>
            <a:r>
              <a:rPr lang="ko-KR" altLang="en-US" dirty="0"/>
              <a:t>이처럼 </a:t>
            </a:r>
            <a:r>
              <a:rPr lang="en-US" altLang="ko-KR" dirty="0"/>
              <a:t>if </a:t>
            </a:r>
            <a:r>
              <a:rPr lang="ko-KR" altLang="en-US" dirty="0"/>
              <a:t>구문 뒤에 </a:t>
            </a:r>
            <a:r>
              <a:rPr lang="en-US" altLang="ko-KR" dirty="0"/>
              <a:t>else </a:t>
            </a:r>
            <a:r>
              <a:rPr lang="ko-KR" altLang="en-US" dirty="0"/>
              <a:t>구문을 붙인 것을 </a:t>
            </a:r>
            <a:r>
              <a:rPr lang="en-US" altLang="ko-KR" dirty="0"/>
              <a:t>if else </a:t>
            </a:r>
            <a:r>
              <a:rPr lang="ko-KR" altLang="en-US" dirty="0"/>
              <a:t>조건문이라 부르기도 한다</a:t>
            </a:r>
            <a:r>
              <a:rPr lang="en-US" altLang="ko-KR" dirty="0"/>
              <a:t>. </a:t>
            </a:r>
            <a:r>
              <a:rPr lang="ko-KR" altLang="en-US" dirty="0"/>
              <a:t>이것이 어떠한 경우에 사용하는 조건문인지 알아본다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6969432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91632" y="4712043"/>
            <a:ext cx="1573427" cy="14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정반대되는 상황에서 두 번이나 </a:t>
            </a:r>
            <a:r>
              <a:rPr lang="en-US" altLang="ko-KR" dirty="0"/>
              <a:t>if </a:t>
            </a:r>
            <a:r>
              <a:rPr lang="ko-KR" altLang="en-US" dirty="0"/>
              <a:t>조건문을 사용해 조건을 비교하는 것은 낭비일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04" y="2211048"/>
            <a:ext cx="7745400" cy="377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37522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else </a:t>
            </a:r>
            <a:r>
              <a:rPr lang="ko-KR" altLang="en-US" dirty="0">
                <a:solidFill>
                  <a:srgbClr val="FF0000"/>
                </a:solidFill>
              </a:rPr>
              <a:t>구문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if </a:t>
            </a:r>
            <a:r>
              <a:rPr lang="ko-KR" altLang="en-US" dirty="0"/>
              <a:t>조건문 뒤에 사용하며</a:t>
            </a:r>
            <a:r>
              <a:rPr lang="en-US" altLang="ko-KR" dirty="0"/>
              <a:t>, if </a:t>
            </a:r>
            <a:r>
              <a:rPr lang="ko-KR" altLang="en-US" dirty="0"/>
              <a:t>조건문의 조건이 거짓을 때 실행되는 부분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조건문이 오로지 두 가지로만 구분될 때 </a:t>
            </a:r>
            <a:r>
              <a:rPr lang="en-US" altLang="ko-KR" dirty="0"/>
              <a:t>if else </a:t>
            </a:r>
            <a:r>
              <a:rPr lang="ko-KR" altLang="en-US" dirty="0"/>
              <a:t>구문을 사용하면 조건 비교를 단 한번만 하므로 이전의 코드보다 두 배 효율적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else </a:t>
            </a:r>
            <a:r>
              <a:rPr lang="ko-KR" altLang="en-US" dirty="0"/>
              <a:t>조건문의 활용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42" y="2286814"/>
            <a:ext cx="7082547" cy="1543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0017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if </a:t>
            </a:r>
            <a:r>
              <a:rPr lang="ko-KR" altLang="en-US" dirty="0">
                <a:solidFill>
                  <a:srgbClr val="C00000"/>
                </a:solidFill>
              </a:rPr>
              <a:t>조건문에 </a:t>
            </a:r>
            <a:r>
              <a:rPr lang="en-US" altLang="ko-KR" dirty="0">
                <a:solidFill>
                  <a:srgbClr val="C00000"/>
                </a:solidFill>
              </a:rPr>
              <a:t>else </a:t>
            </a:r>
            <a:r>
              <a:rPr lang="ko-KR" altLang="en-US" dirty="0">
                <a:solidFill>
                  <a:srgbClr val="C00000"/>
                </a:solidFill>
              </a:rPr>
              <a:t>구문 추가해서 짝수와 홀수 구분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else </a:t>
            </a:r>
            <a:r>
              <a:rPr lang="ko-KR" altLang="en-US" dirty="0"/>
              <a:t>조건문의 활용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13" y="1653929"/>
            <a:ext cx="6884750" cy="30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26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이진 숫자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(binary digit)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0</a:t>
            </a:r>
            <a:r>
              <a:rPr lang="ko-KR" altLang="en-US" dirty="0"/>
              <a:t>과</a:t>
            </a:r>
            <a:r>
              <a:rPr lang="en-US" altLang="ko-KR" dirty="0"/>
              <a:t> 1</a:t>
            </a:r>
            <a:r>
              <a:rPr lang="ko-KR" altLang="en-US" dirty="0"/>
              <a:t>로 이루어진 컴퓨터의 언어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이진</a:t>
            </a:r>
            <a:r>
              <a:rPr lang="en-US" altLang="ko-KR" dirty="0"/>
              <a:t> </a:t>
            </a:r>
            <a:r>
              <a:rPr lang="ko-KR" altLang="en-US" dirty="0"/>
              <a:t>코드 </a:t>
            </a:r>
            <a:r>
              <a:rPr lang="en-US" altLang="ko-KR" dirty="0"/>
              <a:t>(binary code) : </a:t>
            </a:r>
            <a:r>
              <a:rPr lang="ko-KR" altLang="en-US" dirty="0"/>
              <a:t>이진</a:t>
            </a:r>
            <a:r>
              <a:rPr lang="en-US" altLang="ko-KR" dirty="0"/>
              <a:t> </a:t>
            </a:r>
            <a:r>
              <a:rPr lang="ko-KR" altLang="en-US" dirty="0"/>
              <a:t>숫자로 이루어진 코드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프로그래밍 언어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(programming language)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사람이 이해하기 쉬운 언어로 프로그램을 만들기 위해 만들어짐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소스 코드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(source code)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프로그래밍 언어로 작성한 프로그램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코드 실행기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프로그래밍 언어는 컴퓨터가 이해할 수 없으므로 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</a:t>
            </a:r>
            <a:r>
              <a:rPr lang="ko-KR" altLang="en-US" dirty="0"/>
              <a:t>이를 이진 숫자로 변환해 주는 역할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E09353-8774-437B-B67C-B27FCB99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0067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91632" y="4712043"/>
            <a:ext cx="1573427" cy="14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elif </a:t>
            </a:r>
            <a:r>
              <a:rPr lang="ko-KR" altLang="en-US" dirty="0">
                <a:solidFill>
                  <a:srgbClr val="C00000"/>
                </a:solidFill>
              </a:rPr>
              <a:t>구문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세 개 이상의 조건을 연결해서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GB" altLang="ko-KR" dirty="0"/>
              <a:t>if</a:t>
            </a:r>
            <a:r>
              <a:rPr lang="ko-KR" altLang="en-US" dirty="0"/>
              <a:t> 조건문과 </a:t>
            </a:r>
            <a:r>
              <a:rPr lang="en-US" altLang="ko-KR" dirty="0"/>
              <a:t>else </a:t>
            </a:r>
            <a:r>
              <a:rPr lang="ko-KR" altLang="en-US" dirty="0"/>
              <a:t>구문 사이에 입력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elif </a:t>
            </a:r>
            <a:r>
              <a:rPr lang="ko-KR" altLang="en-US" dirty="0"/>
              <a:t>구문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37" y="2743200"/>
            <a:ext cx="7701734" cy="320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9221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191632" y="4712043"/>
            <a:ext cx="1573427" cy="14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rgbClr val="C00000"/>
                </a:solidFill>
              </a:rPr>
              <a:t>예시 </a:t>
            </a:r>
            <a:r>
              <a:rPr lang="en-US" altLang="ko-KR" dirty="0">
                <a:solidFill>
                  <a:srgbClr val="C00000"/>
                </a:solidFill>
              </a:rPr>
              <a:t>– </a:t>
            </a:r>
            <a:r>
              <a:rPr lang="ko-KR" altLang="en-US" dirty="0">
                <a:solidFill>
                  <a:srgbClr val="C00000"/>
                </a:solidFill>
              </a:rPr>
              <a:t>계절 구하기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elif </a:t>
            </a:r>
            <a:r>
              <a:rPr lang="ko-KR" altLang="en-US" dirty="0"/>
              <a:t>구문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4856" y="1636721"/>
            <a:ext cx="7420494" cy="4409852"/>
            <a:chOff x="1094856" y="1636721"/>
            <a:chExt cx="7401098" cy="4182581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856" y="1636721"/>
              <a:ext cx="7401098" cy="313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856" y="4828702"/>
              <a:ext cx="7401098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6924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조건문의 활용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예시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조건문을 효율적으로 사용하기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68" y="1828471"/>
            <a:ext cx="6332136" cy="1794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97"/>
          <a:stretch/>
        </p:blipFill>
        <p:spPr bwMode="auto">
          <a:xfrm>
            <a:off x="1063773" y="3787441"/>
            <a:ext cx="7545966" cy="238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3598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191632" y="4712043"/>
            <a:ext cx="1573427" cy="14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조건문을 효율적으로 사용하기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위에서 제외된 조건을 한 번 </a:t>
            </a:r>
            <a:r>
              <a:rPr lang="ko-KR" altLang="en-US" dirty="0" smtClean="0"/>
              <a:t>더 </a:t>
            </a:r>
            <a:r>
              <a:rPr lang="ko-KR" altLang="en-US" dirty="0"/>
              <a:t>검사하여 </a:t>
            </a:r>
            <a:r>
              <a:rPr lang="ko-KR" altLang="en-US" dirty="0" smtClean="0"/>
              <a:t>비효율적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4.2 &lt;= score &lt;= 4.5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4.5 </a:t>
            </a:r>
            <a:r>
              <a:rPr lang="ko-KR" altLang="en-US" dirty="0" smtClean="0"/>
              <a:t>는 필요 없음 </a:t>
            </a:r>
            <a:r>
              <a:rPr lang="en-US" altLang="ko-KR" dirty="0" smtClean="0"/>
              <a:t>4.2</a:t>
            </a:r>
            <a:r>
              <a:rPr lang="ko-KR" altLang="en-US" dirty="0" smtClean="0"/>
              <a:t>이상이면 됨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07" y="2246199"/>
            <a:ext cx="7809548" cy="3067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54"/>
          <a:stretch/>
        </p:blipFill>
        <p:spPr bwMode="auto">
          <a:xfrm>
            <a:off x="815493" y="1123252"/>
            <a:ext cx="7545966" cy="1005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4990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17491" y="4678792"/>
            <a:ext cx="1573427" cy="14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/>
              <a:t>조건문을 효율적으로 사용하기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70" y="1079157"/>
            <a:ext cx="7617983" cy="515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592" y="2611395"/>
            <a:ext cx="4052495" cy="50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097427" y="2496065"/>
            <a:ext cx="26196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708822" y="2504303"/>
            <a:ext cx="0" cy="1812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68561" y="2128965"/>
            <a:ext cx="3822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accent5"/>
                </a:solidFill>
              </a:rPr>
              <a:t>하위 값만 검사하고 상위 값은 검사를 생략</a:t>
            </a:r>
            <a:endParaRPr lang="en-US" altLang="ko-KR" sz="1200" dirty="0">
              <a:solidFill>
                <a:schemeClr val="accent5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63762" y="5078954"/>
            <a:ext cx="387382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/>
              <a:t>조건 비교를 반으로 줄이고 코드 가독성 향상됨</a:t>
            </a:r>
          </a:p>
        </p:txBody>
      </p:sp>
    </p:spTree>
    <p:extLst>
      <p:ext uri="{BB962C8B-B14F-4D97-AF65-F5344CB8AC3E}">
        <p14:creationId xmlns:p14="http://schemas.microsoft.com/office/powerpoint/2010/main" val="15216021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17491" y="4678792"/>
            <a:ext cx="1573427" cy="14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빈 컨테이너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if </a:t>
            </a:r>
            <a:r>
              <a:rPr lang="ko-KR" altLang="en-US" dirty="0"/>
              <a:t>조건문의 매개변수에 불 아닌 다른 값이 올 때 자동으로 불로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때 </a:t>
            </a:r>
            <a:r>
              <a:rPr lang="en-US" altLang="ko-KR" dirty="0">
                <a:solidFill>
                  <a:srgbClr val="FF0000"/>
                </a:solidFill>
              </a:rPr>
              <a:t>False</a:t>
            </a:r>
            <a:r>
              <a:rPr lang="ko-KR" altLang="en-US" dirty="0">
                <a:solidFill>
                  <a:srgbClr val="FF0000"/>
                </a:solidFill>
              </a:rPr>
              <a:t>로 변환되는 값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en-US" altLang="ko-KR" dirty="0"/>
              <a:t>None, 0.0, </a:t>
            </a:r>
            <a:r>
              <a:rPr lang="ko-KR" altLang="en-US" dirty="0"/>
              <a:t>빈</a:t>
            </a:r>
            <a:r>
              <a:rPr lang="en-US" altLang="ko-KR" dirty="0"/>
              <a:t>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빈 </a:t>
            </a:r>
            <a:r>
              <a:rPr lang="ko-KR" altLang="en-US" dirty="0" err="1"/>
              <a:t>바이트열</a:t>
            </a:r>
            <a:r>
              <a:rPr lang="en-US" altLang="ko-KR" dirty="0"/>
              <a:t>, </a:t>
            </a:r>
            <a:r>
              <a:rPr lang="ko-KR" altLang="en-US" dirty="0"/>
              <a:t>빈 리스트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False</a:t>
            </a:r>
            <a:r>
              <a:rPr lang="ko-KR" altLang="en-US" dirty="0"/>
              <a:t>로 변환되는 값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19" y="2749565"/>
            <a:ext cx="7102293" cy="3321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3140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17491" y="4678792"/>
            <a:ext cx="1573427" cy="14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나중에 구현하고자 구문을 비워 두는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pass </a:t>
            </a:r>
            <a:r>
              <a:rPr lang="ko-KR" altLang="en-US" dirty="0"/>
              <a:t>키워드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71" y="1760694"/>
            <a:ext cx="6141830" cy="1275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71" y="3320487"/>
            <a:ext cx="6712102" cy="257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20888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17491" y="4678792"/>
            <a:ext cx="1573427" cy="14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C00000"/>
                </a:solidFill>
              </a:rPr>
              <a:t>IndentationError</a:t>
            </a:r>
            <a:endParaRPr lang="en-US" altLang="ko-KR" dirty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GB" altLang="ko-KR" dirty="0"/>
              <a:t>if  </a:t>
            </a:r>
            <a:r>
              <a:rPr lang="ko-KR" altLang="en-US" dirty="0"/>
              <a:t>조건문 사이에는 무조건 들여쓰기 </a:t>
            </a:r>
            <a:r>
              <a:rPr lang="en-US" altLang="ko-KR" dirty="0"/>
              <a:t>4</a:t>
            </a:r>
            <a:r>
              <a:rPr lang="ko-KR" altLang="en-US" dirty="0"/>
              <a:t>칸 넣고 코드 작성해야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pass </a:t>
            </a:r>
            <a:r>
              <a:rPr lang="ko-KR" altLang="en-US" dirty="0">
                <a:solidFill>
                  <a:srgbClr val="C00000"/>
                </a:solidFill>
              </a:rPr>
              <a:t>키워드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아무것도 작성하지 않고 임시적으로 비워 둠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pass </a:t>
            </a:r>
            <a:r>
              <a:rPr lang="ko-KR" altLang="en-US" dirty="0"/>
              <a:t>키워드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592" y="3275616"/>
            <a:ext cx="6868816" cy="299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7882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</a:rPr>
              <a:t>else </a:t>
            </a:r>
            <a:r>
              <a:rPr lang="ko-KR" altLang="en-US" sz="1800" b="1" dirty="0">
                <a:solidFill>
                  <a:srgbClr val="C00000"/>
                </a:solidFill>
              </a:rPr>
              <a:t>구문 </a:t>
            </a:r>
            <a:r>
              <a:rPr lang="en-US" altLang="ko-KR" sz="1800" dirty="0"/>
              <a:t>: if </a:t>
            </a:r>
            <a:r>
              <a:rPr lang="ko-KR" altLang="en-US" sz="1800" dirty="0"/>
              <a:t>조건문 뒤에 사용하며</a:t>
            </a:r>
            <a:r>
              <a:rPr lang="en-US" altLang="ko-KR" sz="1800" dirty="0"/>
              <a:t>, if </a:t>
            </a:r>
            <a:r>
              <a:rPr lang="ko-KR" altLang="en-US" sz="1800" dirty="0"/>
              <a:t>조건문의 조건이 거짓일 때 실행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</a:rPr>
              <a:t>elif </a:t>
            </a:r>
            <a:r>
              <a:rPr lang="ko-KR" altLang="en-US" sz="1800" b="1" dirty="0">
                <a:solidFill>
                  <a:srgbClr val="C00000"/>
                </a:solidFill>
              </a:rPr>
              <a:t>구문 </a:t>
            </a:r>
            <a:r>
              <a:rPr lang="en-US" altLang="ko-KR" sz="1800" dirty="0"/>
              <a:t>: if </a:t>
            </a:r>
            <a:r>
              <a:rPr lang="ko-KR" altLang="en-US" sz="1800" dirty="0"/>
              <a:t>조건문과 </a:t>
            </a:r>
            <a:r>
              <a:rPr lang="en-US" altLang="ko-KR" sz="1800" dirty="0"/>
              <a:t>else </a:t>
            </a:r>
            <a:r>
              <a:rPr lang="ko-KR" altLang="en-US" sz="1800" dirty="0"/>
              <a:t>구문 사이에 입력하며</a:t>
            </a:r>
            <a:r>
              <a:rPr lang="en-US" altLang="ko-KR" sz="1800" dirty="0"/>
              <a:t>, </a:t>
            </a:r>
            <a:r>
              <a:rPr lang="ko-KR" altLang="en-US" sz="1800" dirty="0"/>
              <a:t>세 개 이상의 조건을 연결해서 사용할 때 적절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</a:rPr>
              <a:t>False</a:t>
            </a:r>
            <a:r>
              <a:rPr lang="ko-KR" altLang="en-US" sz="1800" b="1" dirty="0">
                <a:solidFill>
                  <a:srgbClr val="C00000"/>
                </a:solidFill>
              </a:rPr>
              <a:t>로 변환되는 값 </a:t>
            </a:r>
            <a:r>
              <a:rPr lang="en-US" altLang="ko-KR" sz="1800" dirty="0"/>
              <a:t>: if </a:t>
            </a:r>
            <a:r>
              <a:rPr lang="ko-KR" altLang="en-US" sz="1800" dirty="0"/>
              <a:t>조건문의 조건식에서 </a:t>
            </a:r>
            <a:r>
              <a:rPr lang="en-US" altLang="ko-KR" sz="1800" dirty="0"/>
              <a:t>False</a:t>
            </a:r>
            <a:r>
              <a:rPr lang="ko-KR" altLang="en-US" sz="1800" dirty="0"/>
              <a:t>로 변환되는 값은 </a:t>
            </a:r>
            <a:r>
              <a:rPr lang="en-US" altLang="ko-KR" sz="1800" dirty="0"/>
              <a:t>None, 0, 0.0, </a:t>
            </a:r>
            <a:r>
              <a:rPr lang="ko-KR" altLang="en-US" sz="1800" dirty="0"/>
              <a:t>빈 문자열</a:t>
            </a:r>
            <a:r>
              <a:rPr lang="en-US" altLang="ko-KR" sz="1800" dirty="0"/>
              <a:t>, </a:t>
            </a:r>
            <a:r>
              <a:rPr lang="ko-KR" altLang="en-US" sz="1800" dirty="0"/>
              <a:t>빈 바이트 열</a:t>
            </a:r>
            <a:r>
              <a:rPr lang="en-US" altLang="ko-KR" sz="1800" dirty="0"/>
              <a:t>, </a:t>
            </a:r>
            <a:r>
              <a:rPr lang="ko-KR" altLang="en-US" sz="1800" dirty="0"/>
              <a:t>빈 리스트</a:t>
            </a:r>
            <a:r>
              <a:rPr lang="en-US" altLang="ko-KR" sz="1800" dirty="0"/>
              <a:t>, </a:t>
            </a:r>
            <a:r>
              <a:rPr lang="ko-KR" altLang="en-US" sz="1800" dirty="0"/>
              <a:t>빈 튜플</a:t>
            </a:r>
            <a:r>
              <a:rPr lang="en-US" altLang="ko-KR" sz="1800" dirty="0"/>
              <a:t>, </a:t>
            </a:r>
            <a:r>
              <a:rPr lang="ko-KR" altLang="en-US" sz="1800" dirty="0"/>
              <a:t>빈 딕셔너리 등이 있음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</a:rPr>
              <a:t>pass </a:t>
            </a:r>
            <a:r>
              <a:rPr lang="ko-KR" altLang="en-US" sz="1800" b="1" dirty="0">
                <a:solidFill>
                  <a:srgbClr val="C00000"/>
                </a:solidFill>
              </a:rPr>
              <a:t>키워드 </a:t>
            </a:r>
            <a:r>
              <a:rPr lang="en-US" altLang="ko-KR" sz="1800" dirty="0"/>
              <a:t>: </a:t>
            </a:r>
            <a:r>
              <a:rPr lang="ko-KR" altLang="en-US" sz="1800" dirty="0"/>
              <a:t>프로그래밍의 전체 골격을 잡아두고 내부에 처리할 내용은 나중에 만들고자 할 때 </a:t>
            </a:r>
            <a:r>
              <a:rPr lang="en-US" altLang="ko-KR" sz="1800" dirty="0"/>
              <a:t>pass </a:t>
            </a:r>
            <a:r>
              <a:rPr lang="ko-KR" altLang="en-US" sz="1800" dirty="0"/>
              <a:t>키워드 입력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279976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다음 중첩 조건문에 논리 연산자 적용해 하나의 </a:t>
            </a:r>
            <a:r>
              <a:rPr lang="en-US" altLang="ko-KR" dirty="0"/>
              <a:t>if </a:t>
            </a:r>
            <a:r>
              <a:rPr lang="ko-KR" altLang="en-US" dirty="0"/>
              <a:t>조건문으로 만들어 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24" y="2219324"/>
            <a:ext cx="7234204" cy="131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67437" y="3327798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r>
              <a:rPr lang="en-US" altLang="ko-KR" dirty="0" smtClean="0"/>
              <a:t>1,2</a:t>
            </a:r>
            <a:r>
              <a:rPr lang="ko-KR" altLang="en-US" dirty="0" smtClean="0"/>
              <a:t> 모두 참일 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19837" y="2323923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37997" y="2663316"/>
            <a:ext cx="21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51550" y="2958466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그리고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87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49" y="1029730"/>
            <a:ext cx="8067675" cy="523926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파이썬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(Python)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1991</a:t>
            </a:r>
            <a:r>
              <a:rPr lang="ko-KR" altLang="en-US" dirty="0"/>
              <a:t>년 귀도 반 로섬 </a:t>
            </a:r>
            <a:r>
              <a:rPr lang="en-US" altLang="ko-KR" dirty="0"/>
              <a:t>(Guido van Rossum)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초보자가 쉽게 배울 수 있는 프로그래밍 언어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파이썬의 장점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비전공자도 쉽게 배울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 분야에서 활용할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대부분의 운영체제에서 동일하게  사용됨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파이썬의 단점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C</a:t>
            </a:r>
            <a:r>
              <a:rPr lang="ko-KR" altLang="en-US" dirty="0"/>
              <a:t>언어에 비해 일반적으로 </a:t>
            </a:r>
            <a:r>
              <a:rPr lang="en-US" altLang="ko-KR" dirty="0"/>
              <a:t>10~350</a:t>
            </a:r>
            <a:r>
              <a:rPr lang="ko-KR" altLang="en-US" dirty="0"/>
              <a:t>배 느림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최근에는 컴퓨터 성능이 좋아져 연산이 많이 필요한 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</a:t>
            </a:r>
            <a:r>
              <a:rPr lang="ko-KR" altLang="en-US" dirty="0"/>
              <a:t>프로그램이 아니라면 차이 크게 느낄 수 없음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</a:t>
            </a:r>
            <a:r>
              <a:rPr lang="en-US" altLang="ko-KR" dirty="0"/>
              <a:t>, </a:t>
            </a:r>
            <a:r>
              <a:rPr lang="ko-KR" altLang="en-US" dirty="0"/>
              <a:t>파이썬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1366838"/>
            <a:ext cx="24574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7371CC-6472-4CC0-92A3-D9BC7614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04510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1822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1887" y="3360332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반복문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A91B-B04D-4F15-A9FE-6F01F44A6F2B}"/>
              </a:ext>
            </a:extLst>
          </p:cNvPr>
          <p:cNvSpPr txBox="1"/>
          <p:nvPr/>
        </p:nvSpPr>
        <p:spPr>
          <a:xfrm>
            <a:off x="507922" y="3360331"/>
            <a:ext cx="1207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8145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1887" y="3360332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리스트와 반복문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3A91B-B04D-4F15-A9FE-6F01F44A6F2B}"/>
              </a:ext>
            </a:extLst>
          </p:cNvPr>
          <p:cNvSpPr txBox="1"/>
          <p:nvPr/>
        </p:nvSpPr>
        <p:spPr>
          <a:xfrm>
            <a:off x="246665" y="3264538"/>
            <a:ext cx="1207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04-1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1636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리스트 선언하고 요소에 접근하기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리스트 연산자</a:t>
            </a:r>
            <a:r>
              <a:rPr lang="en-US" altLang="ko-KR" b="1" dirty="0"/>
              <a:t>: </a:t>
            </a:r>
            <a:r>
              <a:rPr lang="ko-KR" altLang="en-US" b="1" dirty="0"/>
              <a:t>연결</a:t>
            </a:r>
            <a:r>
              <a:rPr lang="en-US" altLang="ko-KR" b="1" dirty="0"/>
              <a:t>(+), </a:t>
            </a:r>
            <a:r>
              <a:rPr lang="ko-KR" altLang="en-US" b="1" dirty="0"/>
              <a:t>반복</a:t>
            </a:r>
            <a:r>
              <a:rPr lang="en-US" altLang="ko-KR" b="1" dirty="0"/>
              <a:t>(*), len()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리스트에 요소 추가하기</a:t>
            </a:r>
            <a:r>
              <a:rPr lang="en-US" altLang="ko-KR" b="1" dirty="0"/>
              <a:t>: append, insert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리스트에 요소 제거하기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리스트 내부에 있는지 확인하기 </a:t>
            </a:r>
            <a:r>
              <a:rPr lang="en-US" altLang="ko-KR" b="1" dirty="0"/>
              <a:t>: in/not in </a:t>
            </a:r>
            <a:r>
              <a:rPr lang="ko-KR" altLang="en-US" b="1" dirty="0"/>
              <a:t>연산자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for </a:t>
            </a:r>
            <a:r>
              <a:rPr lang="ko-KR" altLang="en-US" b="1" dirty="0"/>
              <a:t>반복문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for </a:t>
            </a:r>
            <a:r>
              <a:rPr lang="ko-KR" altLang="en-US" b="1" dirty="0"/>
              <a:t>반복문 </a:t>
            </a:r>
            <a:r>
              <a:rPr lang="en-US" altLang="ko-KR" b="1" dirty="0"/>
              <a:t>: </a:t>
            </a:r>
            <a:r>
              <a:rPr lang="ko-KR" altLang="en-US" b="1" dirty="0"/>
              <a:t>리스트와 함께 사용하기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04858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키워드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요소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for </a:t>
            </a:r>
            <a:r>
              <a:rPr lang="ko-KR" altLang="en-US" dirty="0"/>
              <a:t>반복문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포인트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ko-KR" altLang="en-US" dirty="0"/>
              <a:t>여러 개의 값을 나타낼 수 있게 해주는 리스트</a:t>
            </a:r>
            <a:r>
              <a:rPr lang="en-US" altLang="ko-KR" dirty="0"/>
              <a:t>, </a:t>
            </a:r>
            <a:r>
              <a:rPr lang="ko-KR" altLang="en-US" dirty="0"/>
              <a:t>딕셔너리 등의 자료형도 존재한다</a:t>
            </a:r>
            <a:r>
              <a:rPr lang="en-US" altLang="ko-KR" dirty="0"/>
              <a:t>. </a:t>
            </a:r>
            <a:r>
              <a:rPr lang="ko-KR" altLang="en-US" dirty="0"/>
              <a:t>이번 절에서는 리스트에 대해 알아보고</a:t>
            </a:r>
            <a:r>
              <a:rPr lang="en-US" altLang="ko-KR" dirty="0"/>
              <a:t>, </a:t>
            </a:r>
            <a:r>
              <a:rPr lang="ko-KR" altLang="en-US" dirty="0"/>
              <a:t>이러한 자료가 반복문에 의해 어떻게 활용되는지 살펴본다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9028627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리스트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(list)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가지 자료를 저장할 수 있는 자료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자료들을 모아서 사용할 수 있게 해 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대괄호 내부에 자료들 넣어 선언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12" y="3176251"/>
            <a:ext cx="6845837" cy="126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0" y="1814787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자료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97356" y="4624419"/>
            <a:ext cx="4066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여러가지 자료 처리 </a:t>
            </a:r>
            <a:r>
              <a:rPr lang="en-US" altLang="ko-KR" dirty="0" smtClean="0"/>
              <a:t>-&gt; python</a:t>
            </a:r>
          </a:p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r>
              <a:rPr lang="en-US" altLang="ko-KR" dirty="0" smtClean="0"/>
              <a:t>2.Numpy 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NDArray</a:t>
            </a:r>
            <a:endParaRPr lang="en-US" altLang="ko-KR" dirty="0" smtClean="0"/>
          </a:p>
          <a:p>
            <a:r>
              <a:rPr lang="en-US" altLang="ko-KR" dirty="0" smtClean="0"/>
              <a:t>3.pandas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daraFrame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9267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요소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(element)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리스트의 대괄호 내부에 넣는 자료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선언하고 요소에 접근하기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50" y="2316787"/>
            <a:ext cx="6930700" cy="59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50" y="3016099"/>
            <a:ext cx="6463923" cy="185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68190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리스트 내부의 요소 각각 사용하려면 리스트 이름 바로 뒤에 대괄호 입력 후 자료의 위치 나타내는 숫자 입력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인덱스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(index)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대괄호 안에 들어간 숫자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선언하고 요소에 접근하기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90" y="2274872"/>
            <a:ext cx="6294143" cy="54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90" y="2979219"/>
            <a:ext cx="6458900" cy="69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7437" y="4851798"/>
            <a:ext cx="532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List_a</a:t>
            </a:r>
            <a:r>
              <a:rPr lang="en-US" altLang="ko-KR" dirty="0" smtClean="0"/>
              <a:t>[1:4] -&gt; 1</a:t>
            </a:r>
            <a:r>
              <a:rPr lang="ko-KR" altLang="en-US" dirty="0" smtClean="0"/>
              <a:t>이상 </a:t>
            </a:r>
            <a:r>
              <a:rPr lang="en-US" altLang="ko-KR" dirty="0" smtClean="0"/>
              <a:t>4</a:t>
            </a:r>
            <a:r>
              <a:rPr lang="ko-KR" altLang="en-US" dirty="0" smtClean="0"/>
              <a:t>미만 </a:t>
            </a:r>
            <a:r>
              <a:rPr lang="en-US" altLang="ko-KR" dirty="0" smtClean="0"/>
              <a:t>=[ 21, 103,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]</a:t>
            </a:r>
            <a:r>
              <a:rPr lang="ko-KR" altLang="en-US" dirty="0" smtClean="0"/>
              <a:t> 출력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03494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결과로 </a:t>
            </a:r>
            <a:r>
              <a:rPr lang="en-US" altLang="ko-KR" dirty="0"/>
              <a:t>[32, 103] </a:t>
            </a:r>
            <a:r>
              <a:rPr lang="ko-KR" altLang="en-US" dirty="0"/>
              <a:t>출력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선언하고 요소에 접근하기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54" y="1209328"/>
            <a:ext cx="7291821" cy="303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8956" y="3499808"/>
            <a:ext cx="315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-&gt;</a:t>
            </a:r>
            <a:r>
              <a:rPr lang="ko-KR" altLang="en-US" dirty="0" smtClean="0"/>
              <a:t>인덱스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이상 </a:t>
            </a:r>
            <a:r>
              <a:rPr lang="en-US" altLang="ko-KR" dirty="0" smtClean="0"/>
              <a:t>3 </a:t>
            </a:r>
            <a:r>
              <a:rPr lang="ko-KR" altLang="en-US" dirty="0" smtClean="0"/>
              <a:t>미만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7927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 특정 요소를 변경할 수 있음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선언하고 요소에 접근하기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82" y="1694671"/>
            <a:ext cx="7253035" cy="3003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23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191986"/>
            <a:ext cx="8029318" cy="4984977"/>
          </a:xfrm>
        </p:spPr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rgbClr val="C00000"/>
                </a:solidFill>
              </a:rPr>
              <a:t>컴퓨터 프로그램 </a:t>
            </a:r>
            <a:r>
              <a:rPr lang="en-US" altLang="ko-KR" sz="1800" dirty="0"/>
              <a:t>: </a:t>
            </a:r>
            <a:r>
              <a:rPr lang="ko-KR" altLang="en-US" sz="1800" dirty="0"/>
              <a:t>컴퓨터가 무엇을 해야 할지 미리 작성한 진행 계획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b="1" dirty="0">
                <a:solidFill>
                  <a:srgbClr val="C00000"/>
                </a:solidFill>
              </a:rPr>
              <a:t>소스 코드 </a:t>
            </a:r>
            <a:r>
              <a:rPr lang="en-US" altLang="ko-KR" sz="1800" dirty="0"/>
              <a:t>: </a:t>
            </a:r>
            <a:r>
              <a:rPr lang="ko-KR" altLang="en-US" sz="1800" dirty="0"/>
              <a:t>프로그래밍 언어로 사람이 쉽게 읽고 이해할 수 있도록 만든 코드</a:t>
            </a:r>
            <a:endParaRPr lang="en-US" altLang="ko-KR" sz="1800" dirty="0"/>
          </a:p>
          <a:p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파이썬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배우기 쉽고</a:t>
            </a:r>
            <a:r>
              <a:rPr lang="en-US" altLang="ko-KR" sz="1800" dirty="0"/>
              <a:t>, </a:t>
            </a:r>
            <a:r>
              <a:rPr lang="ko-KR" altLang="en-US" sz="1800" dirty="0"/>
              <a:t>다양한 분야에서 활용되며</a:t>
            </a:r>
            <a:r>
              <a:rPr lang="en-US" altLang="ko-KR" sz="1800" dirty="0"/>
              <a:t>, </a:t>
            </a:r>
            <a:r>
              <a:rPr lang="ko-KR" altLang="en-US" sz="1800" dirty="0"/>
              <a:t>대부분의 운영체제에서 동일하게 사용된다는 장점을 가진 프로그래밍 언어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1C6847-0915-4A23-B48B-47BAD51A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3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대괄호 안에 음수 넣어 뒤에서부터 요소 선택하기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선언하고 요소에 접근하기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20" y="1606348"/>
            <a:ext cx="7214587" cy="356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07412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리스트 접근 연산자를 이중으로 사용할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</a:t>
            </a:r>
            <a:r>
              <a:rPr lang="en-US" altLang="ko-KR" dirty="0"/>
              <a:t> </a:t>
            </a:r>
            <a:r>
              <a:rPr lang="ko-KR" altLang="en-US" dirty="0"/>
              <a:t>여러 개를 가지는 리스트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선언하고 요소에 접근하기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" y="1576993"/>
            <a:ext cx="7180205" cy="198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" y="4109518"/>
            <a:ext cx="7180205" cy="2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4035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리스트에서의 </a:t>
            </a:r>
            <a:r>
              <a:rPr lang="en-US" altLang="ko-KR" dirty="0" err="1">
                <a:solidFill>
                  <a:srgbClr val="C00000"/>
                </a:solidFill>
              </a:rPr>
              <a:t>IndexError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예외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리스트의 길이 넘는 인덱스로 요소에 접근하려는 경우 발생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선언하고 요소에 접근하기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02" y="2288607"/>
            <a:ext cx="7434349" cy="108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03" y="3516284"/>
            <a:ext cx="7434349" cy="1681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2996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 – </a:t>
            </a:r>
            <a:r>
              <a:rPr lang="ko-KR" altLang="en-US" dirty="0"/>
              <a:t>리스트 연산자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연산자</a:t>
            </a:r>
            <a:r>
              <a:rPr lang="en-US" altLang="ko-KR" dirty="0"/>
              <a:t>: </a:t>
            </a:r>
            <a:r>
              <a:rPr lang="ko-KR" altLang="en-US" dirty="0"/>
              <a:t>연결</a:t>
            </a:r>
            <a:r>
              <a:rPr lang="en-US" altLang="ko-KR" dirty="0"/>
              <a:t>(+), </a:t>
            </a:r>
            <a:r>
              <a:rPr lang="ko-KR" altLang="en-US" dirty="0"/>
              <a:t>반복</a:t>
            </a:r>
            <a:r>
              <a:rPr lang="en-US" altLang="ko-KR" dirty="0"/>
              <a:t>(*), len()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02" y="1690600"/>
            <a:ext cx="7474701" cy="218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3463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연산자</a:t>
            </a:r>
            <a:r>
              <a:rPr lang="en-US" altLang="ko-KR" dirty="0"/>
              <a:t>: </a:t>
            </a:r>
            <a:r>
              <a:rPr lang="ko-KR" altLang="en-US" dirty="0"/>
              <a:t>연결</a:t>
            </a:r>
            <a:r>
              <a:rPr lang="en-US" altLang="ko-KR" dirty="0"/>
              <a:t>(+), </a:t>
            </a:r>
            <a:r>
              <a:rPr lang="ko-KR" altLang="en-US" dirty="0"/>
              <a:t>반복</a:t>
            </a:r>
            <a:r>
              <a:rPr lang="en-US" altLang="ko-KR" dirty="0"/>
              <a:t>(*), len()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22" y="1209174"/>
            <a:ext cx="6068125" cy="502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22093" y="3925054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Len : 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저장된 데이터의 수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600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dirty="0"/>
              <a:t>13</a:t>
            </a:r>
            <a:r>
              <a:rPr lang="ko-KR" altLang="en-US" dirty="0"/>
              <a:t>행에서 문자열 연결 연산자 사용해 </a:t>
            </a:r>
            <a:r>
              <a:rPr lang="en-US" altLang="ko-KR" dirty="0"/>
              <a:t>2, 3</a:t>
            </a:r>
            <a:r>
              <a:rPr lang="ko-KR" altLang="en-US" dirty="0"/>
              <a:t>행과 </a:t>
            </a:r>
            <a:r>
              <a:rPr lang="en-US" altLang="ko-KR" dirty="0"/>
              <a:t>7, 8</a:t>
            </a:r>
            <a:r>
              <a:rPr lang="ko-KR" altLang="en-US" dirty="0"/>
              <a:t>행에서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</a:t>
            </a:r>
            <a:r>
              <a:rPr lang="ko-KR" altLang="en-US" dirty="0"/>
              <a:t>선언 및 출력된 </a:t>
            </a:r>
            <a:r>
              <a:rPr lang="en-US" altLang="ko-KR" dirty="0" err="1"/>
              <a:t>list_a</a:t>
            </a:r>
            <a:r>
              <a:rPr lang="ko-KR" altLang="en-US" dirty="0"/>
              <a:t>와 </a:t>
            </a:r>
            <a:r>
              <a:rPr lang="en-US" altLang="ko-KR" dirty="0" err="1"/>
              <a:t>list_b</a:t>
            </a:r>
            <a:r>
              <a:rPr lang="ko-KR" altLang="en-US" dirty="0"/>
              <a:t>의 자료 연결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14</a:t>
            </a:r>
            <a:r>
              <a:rPr lang="ko-KR" altLang="en-US" dirty="0"/>
              <a:t>행에서 문자열 반복 연산자 사용해 </a:t>
            </a:r>
            <a:r>
              <a:rPr lang="en-US" altLang="ko-KR" dirty="0" err="1"/>
              <a:t>list_a</a:t>
            </a:r>
            <a:r>
              <a:rPr lang="ko-KR" altLang="en-US" dirty="0"/>
              <a:t>의 자료 </a:t>
            </a:r>
            <a:r>
              <a:rPr lang="en-US" altLang="ko-KR" dirty="0"/>
              <a:t>3</a:t>
            </a:r>
            <a:r>
              <a:rPr lang="ko-KR" altLang="en-US" dirty="0"/>
              <a:t>번 반복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</a:t>
            </a:r>
            <a:r>
              <a:rPr lang="ko-KR" altLang="en-US" dirty="0"/>
              <a:t>행에서 </a:t>
            </a:r>
            <a:r>
              <a:rPr lang="en-US" altLang="ko-KR" dirty="0"/>
              <a:t>len() </a:t>
            </a:r>
            <a:r>
              <a:rPr lang="ko-KR" altLang="en-US" dirty="0"/>
              <a:t>함수로 </a:t>
            </a:r>
            <a:r>
              <a:rPr lang="en-US" altLang="ko-KR" dirty="0" err="1"/>
              <a:t>list_a</a:t>
            </a:r>
            <a:r>
              <a:rPr lang="ko-KR" altLang="en-US" dirty="0"/>
              <a:t>에 들어있는 요소의 개수 구함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연산자</a:t>
            </a:r>
            <a:r>
              <a:rPr lang="en-US" altLang="ko-KR" dirty="0"/>
              <a:t>: </a:t>
            </a:r>
            <a:r>
              <a:rPr lang="ko-KR" altLang="en-US" dirty="0"/>
              <a:t>연결</a:t>
            </a:r>
            <a:r>
              <a:rPr lang="en-US" altLang="ko-KR" dirty="0"/>
              <a:t>(+), </a:t>
            </a:r>
            <a:r>
              <a:rPr lang="ko-KR" altLang="en-US" dirty="0"/>
              <a:t>반복</a:t>
            </a:r>
            <a:r>
              <a:rPr lang="en-US" altLang="ko-KR" dirty="0"/>
              <a:t>(*), len()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05605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046748"/>
            <a:ext cx="7886700" cy="51302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append()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리스트 뒤에 요소를 추가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dirty="0"/>
              <a:t>insert()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리스트 중간에 요소를 추가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요소 추가하기</a:t>
            </a:r>
            <a:r>
              <a:rPr lang="en-US" altLang="ko-KR" dirty="0"/>
              <a:t>: append, insert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00" y="2070885"/>
            <a:ext cx="7422400" cy="6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00" y="4017329"/>
            <a:ext cx="7422402" cy="63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9336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요소 추가하기</a:t>
            </a:r>
            <a:r>
              <a:rPr lang="en-US" altLang="ko-KR" dirty="0"/>
              <a:t>: append, insert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53" y="1676400"/>
            <a:ext cx="6159431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52" y="3477128"/>
            <a:ext cx="6273731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42437" y="5310201"/>
            <a:ext cx="354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앞에나 중간에 추가 </a:t>
            </a:r>
            <a:r>
              <a:rPr lang="en-US" altLang="ko-KR" smtClean="0">
                <a:solidFill>
                  <a:srgbClr val="000000"/>
                </a:solidFill>
                <a:latin typeface="Courier New" panose="02070309020205020404" pitchFamily="49" charset="0"/>
              </a:rPr>
              <a:t>= insert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42437" y="5679533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맨뒤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추가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append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90552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6 </a:t>
            </a:r>
            <a:r>
              <a:rPr lang="ko-KR" altLang="en-US" dirty="0"/>
              <a:t>및 </a:t>
            </a:r>
            <a:r>
              <a:rPr lang="en-US" altLang="ko-KR" dirty="0"/>
              <a:t>7</a:t>
            </a:r>
            <a:r>
              <a:rPr lang="ko-KR" altLang="en-US" dirty="0"/>
              <a:t>행 실행 결과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13</a:t>
            </a:r>
            <a:r>
              <a:rPr lang="ko-KR" altLang="en-US" dirty="0"/>
              <a:t>행 실행 결과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요소 추가하기</a:t>
            </a:r>
            <a:r>
              <a:rPr lang="en-US" altLang="ko-KR" dirty="0"/>
              <a:t>: append, insert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46" y="1636394"/>
            <a:ext cx="6537517" cy="172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46" y="4104369"/>
            <a:ext cx="6537517" cy="1845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27518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mtClean="0">
                <a:solidFill>
                  <a:srgbClr val="C00000"/>
                </a:solidFill>
              </a:rPr>
              <a:t>Extend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원래 리스트 뒤에 새로운 리스트의 요소 모두 추가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매개변수로 리스트 입력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요소 추가하기</a:t>
            </a:r>
            <a:r>
              <a:rPr lang="en-US" altLang="ko-KR" dirty="0"/>
              <a:t>: append, insert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31" y="2669004"/>
            <a:ext cx="7156631" cy="153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081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59047" y="3140906"/>
            <a:ext cx="4839162" cy="757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>
              <a:lnSpc>
                <a:spcPts val="6644"/>
              </a:lnSpc>
            </a:pPr>
            <a:r>
              <a:rPr lang="en-US" altLang="ko-KR" sz="4000" b="1" spc="-32" dirty="0">
                <a:solidFill>
                  <a:schemeClr val="bg1"/>
                </a:solidFill>
                <a:latin typeface="맑은 고딕"/>
                <a:cs typeface="맑은 고딕"/>
              </a:rPr>
              <a:t>01-2</a:t>
            </a:r>
            <a:r>
              <a:rPr lang="en-US" altLang="ko-KR" sz="4000" b="1" spc="-32" dirty="0">
                <a:latin typeface="맑은 고딕"/>
                <a:cs typeface="맑은 고딕"/>
              </a:rPr>
              <a:t> </a:t>
            </a:r>
            <a:r>
              <a:rPr sz="4000" b="1" spc="-32" dirty="0">
                <a:latin typeface="맑은 고딕"/>
                <a:cs typeface="맑은 고딕"/>
              </a:rPr>
              <a:t>Python </a:t>
            </a:r>
            <a:r>
              <a:rPr lang="ko-KR" altLang="en-US" sz="4000" b="1" spc="-56" dirty="0">
                <a:latin typeface="맑은 고딕"/>
                <a:cs typeface="맑은 고딕"/>
              </a:rPr>
              <a:t>설치</a:t>
            </a:r>
            <a:endParaRPr sz="4000" dirty="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84487"/>
            <a:fld id="{81D60167-4931-47E6-BA6A-407CBD079E47}" type="slidenum">
              <a:rPr dirty="0"/>
              <a:pPr marL="184487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46854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35" y="2287124"/>
            <a:ext cx="6746976" cy="246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리스트 연결 연산자와 요소 추가의 차이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리스트 연결 연산자 사용하면 결과상 원본에 변화는 없음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요소 추가하기</a:t>
            </a:r>
            <a:r>
              <a:rPr lang="en-US" altLang="ko-KR" dirty="0"/>
              <a:t>: append, insert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42437" y="5221705"/>
            <a:ext cx="2191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잠깐 뒤에 추가 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1423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extend() </a:t>
            </a:r>
            <a:r>
              <a:rPr lang="ko-KR" altLang="en-US" dirty="0"/>
              <a:t>함수 사용할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>
                <a:solidFill>
                  <a:srgbClr val="C00000"/>
                </a:solidFill>
              </a:rPr>
              <a:t>파괴적 </a:t>
            </a:r>
            <a:r>
              <a:rPr lang="en-US" altLang="ko-KR" dirty="0">
                <a:solidFill>
                  <a:srgbClr val="C00000"/>
                </a:solidFill>
              </a:rPr>
              <a:t>/ </a:t>
            </a:r>
            <a:r>
              <a:rPr lang="ko-KR" altLang="en-US" dirty="0">
                <a:solidFill>
                  <a:srgbClr val="C00000"/>
                </a:solidFill>
              </a:rPr>
              <a:t>비파괴적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요소 추가하기</a:t>
            </a:r>
            <a:r>
              <a:rPr lang="en-US" altLang="ko-KR" dirty="0"/>
              <a:t>: append, insert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40" y="1579851"/>
            <a:ext cx="6641855" cy="131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65" y="2891954"/>
            <a:ext cx="6632330" cy="95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42437" y="5221705"/>
            <a:ext cx="21918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계속 뒤에 추가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extend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3043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인덱스로 제거하기</a:t>
            </a:r>
            <a:r>
              <a:rPr lang="en-US" altLang="ko-KR" dirty="0">
                <a:solidFill>
                  <a:srgbClr val="C00000"/>
                </a:solidFill>
              </a:rPr>
              <a:t>: del </a:t>
            </a:r>
            <a:r>
              <a:rPr lang="ko-KR" altLang="en-US" dirty="0">
                <a:solidFill>
                  <a:srgbClr val="C00000"/>
                </a:solidFill>
              </a:rPr>
              <a:t>키워드</a:t>
            </a:r>
            <a:r>
              <a:rPr lang="en-US" altLang="ko-KR" dirty="0">
                <a:solidFill>
                  <a:srgbClr val="C00000"/>
                </a:solidFill>
              </a:rPr>
              <a:t>, pop()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요소 제거하기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54" y="1651808"/>
            <a:ext cx="6872679" cy="64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54" y="2295902"/>
            <a:ext cx="6872680" cy="6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53" y="2977813"/>
            <a:ext cx="6872681" cy="315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261548" y="1742346"/>
            <a:ext cx="2191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개 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이상 삭제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03262" y="2400781"/>
            <a:ext cx="3221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특정 지정한 것 삭제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9150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5</a:t>
            </a:r>
            <a:r>
              <a:rPr lang="ko-KR" altLang="en-US" dirty="0"/>
              <a:t>행 실행하면 자료에서 </a:t>
            </a:r>
            <a:r>
              <a:rPr lang="en-US" altLang="ko-KR" dirty="0"/>
              <a:t>1 </a:t>
            </a:r>
            <a:r>
              <a:rPr lang="ko-KR" altLang="en-US" dirty="0"/>
              <a:t>제거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9</a:t>
            </a:r>
            <a:r>
              <a:rPr lang="ko-KR" altLang="en-US" dirty="0"/>
              <a:t>행에서 </a:t>
            </a:r>
            <a:r>
              <a:rPr lang="en-US" altLang="ko-KR" dirty="0"/>
              <a:t>2</a:t>
            </a:r>
            <a:r>
              <a:rPr lang="ko-KR" altLang="en-US" dirty="0"/>
              <a:t>번째 요소인 </a:t>
            </a:r>
            <a:r>
              <a:rPr lang="en-US" altLang="ko-KR" dirty="0"/>
              <a:t>3 </a:t>
            </a:r>
            <a:r>
              <a:rPr lang="ko-KR" altLang="en-US" dirty="0"/>
              <a:t>제거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요소 제거하기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61" y="1564857"/>
            <a:ext cx="7189133" cy="151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04" y="4010524"/>
            <a:ext cx="7189133" cy="157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6889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>
                <a:solidFill>
                  <a:srgbClr val="C00000"/>
                </a:solidFill>
              </a:rPr>
              <a:t>del </a:t>
            </a:r>
            <a:r>
              <a:rPr lang="ko-KR" altLang="en-US" dirty="0">
                <a:solidFill>
                  <a:srgbClr val="C00000"/>
                </a:solidFill>
              </a:rPr>
              <a:t>키워드 </a:t>
            </a:r>
            <a:r>
              <a:rPr lang="ko-KR" altLang="en-US" dirty="0"/>
              <a:t>사용할 경우 범위 지정해 리스트 요소를 한꺼번에 제거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범위 한 쪽을 입력하지 않으면 지정 위치 기준으로 한쪽을 전부 제거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요소 제거하기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77" y="1524346"/>
            <a:ext cx="7557828" cy="162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77" y="3731462"/>
            <a:ext cx="7557828" cy="1804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67813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값으로 제거하기</a:t>
            </a:r>
            <a:r>
              <a:rPr lang="en-US" altLang="ko-KR" dirty="0">
                <a:solidFill>
                  <a:srgbClr val="C00000"/>
                </a:solidFill>
              </a:rPr>
              <a:t>: remove()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특정 값을 지정하여 제거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요소 제거하기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66" y="2227455"/>
            <a:ext cx="7548389" cy="6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66" y="2975300"/>
            <a:ext cx="7478387" cy="154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57354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모두 제거하기 </a:t>
            </a:r>
            <a:r>
              <a:rPr lang="en-US" altLang="ko-KR" dirty="0">
                <a:solidFill>
                  <a:srgbClr val="C00000"/>
                </a:solidFill>
              </a:rPr>
              <a:t>: clear()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리스트 내부의 요소를 모두 제거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리스트에 요소 제거하기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90" y="2222272"/>
            <a:ext cx="7481978" cy="66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90" y="2931765"/>
            <a:ext cx="7481978" cy="165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2397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in </a:t>
            </a:r>
            <a:r>
              <a:rPr lang="ko-KR" altLang="en-US" dirty="0">
                <a:solidFill>
                  <a:srgbClr val="C00000"/>
                </a:solidFill>
              </a:rPr>
              <a:t>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특정 값이 리스트 내부에 있는지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761174" cy="358561"/>
          </a:xfrm>
        </p:spPr>
        <p:txBody>
          <a:bodyPr/>
          <a:lstStyle/>
          <a:p>
            <a:r>
              <a:rPr lang="ko-KR" altLang="en-US" dirty="0"/>
              <a:t>리스트 내부에 있는지 확인하기 </a:t>
            </a:r>
            <a:r>
              <a:rPr lang="en-US" altLang="ko-KR" dirty="0"/>
              <a:t>: in/not in </a:t>
            </a:r>
            <a:r>
              <a:rPr lang="ko-KR" altLang="en-US" dirty="0"/>
              <a:t>연산자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3" y="2283526"/>
            <a:ext cx="6931621" cy="60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53" y="2887579"/>
            <a:ext cx="6931621" cy="299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03137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not </a:t>
            </a:r>
            <a:r>
              <a:rPr lang="en-GB" altLang="ko-KR" dirty="0">
                <a:solidFill>
                  <a:srgbClr val="C00000"/>
                </a:solidFill>
              </a:rPr>
              <a:t>in</a:t>
            </a:r>
            <a:r>
              <a:rPr lang="ko-KR" altLang="en-US" dirty="0">
                <a:solidFill>
                  <a:srgbClr val="C00000"/>
                </a:solidFill>
              </a:rPr>
              <a:t> 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리스트 내부에 해당 값이 없는지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300" dirty="0"/>
              <a:t>리스트 내부에 있는지 확인하기 </a:t>
            </a:r>
            <a:r>
              <a:rPr lang="en-US" altLang="ko-KR" sz="2300" dirty="0"/>
              <a:t>: in/not in </a:t>
            </a:r>
            <a:r>
              <a:rPr lang="ko-KR" altLang="en-US" sz="2300" dirty="0"/>
              <a:t>연산자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2" y="2192268"/>
            <a:ext cx="7341697" cy="3661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737884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반복문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컴퓨터에 반복 작업을 지시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반복문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1" y="2234945"/>
            <a:ext cx="7194405" cy="178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77" y="3982450"/>
            <a:ext cx="7261237" cy="105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09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88676" y="3299372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파이썬을 시작하기 전에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ED96E8-83D0-477B-B3BE-A4C241085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30AC7-443F-4C30-BA4C-3A94733FD566}"/>
              </a:ext>
            </a:extLst>
          </p:cNvPr>
          <p:cNvSpPr txBox="1"/>
          <p:nvPr/>
        </p:nvSpPr>
        <p:spPr>
          <a:xfrm>
            <a:off x="487679" y="3299372"/>
            <a:ext cx="114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01-1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899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46EB315-A4A0-405B-9D70-8A15CBD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E219EE-D92F-4C66-9FE6-7B1B8231D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</a:t>
            </a:r>
            <a:r>
              <a:rPr lang="ko-KR" altLang="en-US" dirty="0"/>
              <a:t>컴파일러와 주로 사용하는 라이브러리 </a:t>
            </a:r>
            <a:r>
              <a:rPr lang="en-US" altLang="ko-KR" dirty="0"/>
              <a:t>SciPy, NumPy,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등이 같이 설치되는 </a:t>
            </a:r>
            <a:r>
              <a:rPr lang="ko-KR" altLang="en-US" dirty="0" err="1"/>
              <a:t>배포판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1E95F5-3671-427F-BBD2-42AFD3D6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2758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딕셔너리 등과 조합하여 </a:t>
            </a:r>
            <a:r>
              <a:rPr lang="en-US" altLang="ko-KR" dirty="0"/>
              <a:t>for </a:t>
            </a:r>
            <a:r>
              <a:rPr lang="ko-KR" altLang="en-US" dirty="0" err="1"/>
              <a:t>반복문을</a:t>
            </a:r>
            <a:r>
              <a:rPr lang="ko-KR" altLang="en-US" dirty="0"/>
              <a:t>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반복문 </a:t>
            </a:r>
            <a:r>
              <a:rPr lang="en-US" altLang="ko-KR" dirty="0"/>
              <a:t>: </a:t>
            </a:r>
            <a:r>
              <a:rPr lang="ko-KR" altLang="en-US" dirty="0"/>
              <a:t>리스트와 함께 사용하기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74" y="1802364"/>
            <a:ext cx="6984332" cy="93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74" y="2815941"/>
            <a:ext cx="7062537" cy="262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8086" y="413011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>
                <a:solidFill>
                  <a:srgbClr val="008000"/>
                </a:solidFill>
                <a:latin typeface="Courier New" panose="02070309020205020404" pitchFamily="49" charset="0"/>
              </a:rPr>
              <a:t>변수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55232" y="413011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>
                <a:solidFill>
                  <a:srgbClr val="008000"/>
                </a:solidFill>
                <a:latin typeface="Courier New" panose="02070309020205020404" pitchFamily="49" charset="0"/>
              </a:rPr>
              <a:t>리스트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85411" y="48548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실행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731294" y="42721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대입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40475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800" b="1" dirty="0">
              <a:solidFill>
                <a:srgbClr val="C00000"/>
              </a:solidFill>
            </a:endParaRPr>
          </a:p>
          <a:p>
            <a:r>
              <a:rPr lang="ko-KR" altLang="en-US" sz="1800" b="1" dirty="0">
                <a:solidFill>
                  <a:srgbClr val="C00000"/>
                </a:solidFill>
              </a:rPr>
              <a:t>리스트 </a:t>
            </a:r>
            <a:r>
              <a:rPr lang="en-US" altLang="ko-KR" sz="1800" dirty="0"/>
              <a:t>: </a:t>
            </a:r>
            <a:r>
              <a:rPr lang="ko-KR" altLang="en-US" sz="1800" dirty="0"/>
              <a:t>여러 가지 자료를 저장할 수 있는 </a:t>
            </a:r>
            <a:r>
              <a:rPr lang="ko-KR" altLang="en-US" sz="1800" dirty="0" err="1"/>
              <a:t>자료형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b="1" dirty="0">
                <a:solidFill>
                  <a:srgbClr val="C00000"/>
                </a:solidFill>
              </a:rPr>
              <a:t>요소 </a:t>
            </a:r>
            <a:r>
              <a:rPr lang="en-US" altLang="ko-KR" sz="1800" dirty="0"/>
              <a:t>: </a:t>
            </a:r>
            <a:r>
              <a:rPr lang="ko-KR" altLang="en-US" sz="1800" dirty="0"/>
              <a:t>리스트 내부에 있는 각각의 내용을 의미</a:t>
            </a:r>
            <a:endParaRPr lang="en-US" altLang="ko-KR" sz="1800" dirty="0"/>
          </a:p>
          <a:p>
            <a:endParaRPr lang="en-US" altLang="ko-KR" sz="1800" b="1" dirty="0">
              <a:solidFill>
                <a:srgbClr val="C00000"/>
              </a:solidFill>
            </a:endParaRPr>
          </a:p>
          <a:p>
            <a:r>
              <a:rPr lang="ko-KR" altLang="en-US" sz="1800" b="1" dirty="0">
                <a:solidFill>
                  <a:srgbClr val="C00000"/>
                </a:solidFill>
              </a:rPr>
              <a:t>인덱스 </a:t>
            </a:r>
            <a:r>
              <a:rPr lang="en-US" altLang="ko-KR" sz="1800" dirty="0"/>
              <a:t>: </a:t>
            </a:r>
            <a:r>
              <a:rPr lang="ko-KR" altLang="en-US" sz="1800" dirty="0"/>
              <a:t>리스트 내부에서 값의 위치를 의미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b="1" dirty="0">
                <a:solidFill>
                  <a:srgbClr val="C00000"/>
                </a:solidFill>
              </a:rPr>
              <a:t>for </a:t>
            </a:r>
            <a:r>
              <a:rPr lang="ko-KR" altLang="en-US" sz="1800" b="1" dirty="0">
                <a:solidFill>
                  <a:srgbClr val="C00000"/>
                </a:solidFill>
              </a:rPr>
              <a:t>반복문 </a:t>
            </a:r>
            <a:r>
              <a:rPr lang="en-US" altLang="ko-KR" sz="1800" dirty="0"/>
              <a:t>: </a:t>
            </a:r>
            <a:r>
              <a:rPr lang="ko-KR" altLang="en-US" sz="1800" dirty="0"/>
              <a:t>특정 코드를 반복해서 실행할 때 사용하는 기본 구문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195922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다음 반복문 내부에 </a:t>
            </a:r>
            <a:r>
              <a:rPr lang="en-US" altLang="ko-KR" dirty="0"/>
              <a:t>if </a:t>
            </a:r>
            <a:r>
              <a:rPr lang="ko-KR" altLang="en-US" dirty="0"/>
              <a:t>조건문의 </a:t>
            </a:r>
            <a:r>
              <a:rPr lang="ko-KR" altLang="en-US" dirty="0" err="1"/>
              <a:t>조건식을</a:t>
            </a:r>
            <a:r>
              <a:rPr lang="ko-KR" altLang="en-US" dirty="0"/>
              <a:t> 채워서 </a:t>
            </a:r>
            <a:r>
              <a:rPr lang="en-US" altLang="ko-KR" dirty="0"/>
              <a:t>100 </a:t>
            </a:r>
            <a:r>
              <a:rPr lang="ko-KR" altLang="en-US" dirty="0"/>
              <a:t>이상의 숫자만 출력하게 만들어보세요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19" y="2232860"/>
            <a:ext cx="7260986" cy="217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7868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1820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75761" y="3308081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딕셔너리와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반복문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EFD4F-EA50-4E99-8CB7-1E92C6F5A04B}"/>
              </a:ext>
            </a:extLst>
          </p:cNvPr>
          <p:cNvSpPr txBox="1"/>
          <p:nvPr/>
        </p:nvSpPr>
        <p:spPr>
          <a:xfrm>
            <a:off x="558760" y="3308080"/>
            <a:ext cx="108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04-2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37611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딕셔너리</a:t>
            </a:r>
            <a:r>
              <a:rPr lang="ko-KR" altLang="en-US" b="1" dirty="0"/>
              <a:t> 선언하기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딕셔너리의</a:t>
            </a:r>
            <a:r>
              <a:rPr lang="ko-KR" altLang="en-US" b="1" dirty="0"/>
              <a:t> 요소에 접근하기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딕셔너리에</a:t>
            </a:r>
            <a:r>
              <a:rPr lang="ko-KR" altLang="en-US" b="1" dirty="0"/>
              <a:t> 값 추가하기</a:t>
            </a:r>
            <a:r>
              <a:rPr lang="en-US" altLang="ko-KR" b="1" dirty="0"/>
              <a:t>/</a:t>
            </a:r>
            <a:r>
              <a:rPr lang="ko-KR" altLang="en-US" b="1" dirty="0"/>
              <a:t>제거하기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딕셔너리</a:t>
            </a:r>
            <a:r>
              <a:rPr lang="ko-KR" altLang="en-US" b="1" dirty="0"/>
              <a:t> 내부에 키가 있는지 확인하기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for </a:t>
            </a:r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 err="1"/>
              <a:t>딕셔너리와</a:t>
            </a:r>
            <a:r>
              <a:rPr lang="ko-KR" altLang="en-US" b="1" dirty="0"/>
              <a:t> 함께 사용하기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62064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키워드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 err="1"/>
              <a:t>딕셔너리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/>
              <a:t>값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포인트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여러 개의 값을 나타낼 수 있게 해주는 </a:t>
            </a:r>
            <a:r>
              <a:rPr lang="ko-KR" altLang="en-US" dirty="0" err="1"/>
              <a:t>자료형</a:t>
            </a:r>
            <a:r>
              <a:rPr lang="ko-KR" altLang="en-US" dirty="0"/>
              <a:t> 중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 err="1"/>
              <a:t>딕셔너리에</a:t>
            </a:r>
            <a:r>
              <a:rPr lang="ko-KR" altLang="en-US" dirty="0"/>
              <a:t> 대해 알아봅니다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358359548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C00000"/>
                </a:solidFill>
              </a:rPr>
              <a:t>딕셔너리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(dictionary)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키를 기반으로 값을 저장하는 것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33" y="2346003"/>
            <a:ext cx="7131714" cy="349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84083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딕셔너리</a:t>
            </a:r>
            <a:r>
              <a:rPr lang="ko-KR" altLang="en-US" dirty="0"/>
              <a:t> 선언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중괄호로 선언하며 </a:t>
            </a:r>
            <a:r>
              <a:rPr lang="en-US" altLang="ko-KR" dirty="0"/>
              <a:t>‘</a:t>
            </a:r>
            <a:r>
              <a:rPr lang="ko-KR" altLang="en-US" dirty="0"/>
              <a:t>키</a:t>
            </a:r>
            <a:r>
              <a:rPr lang="en-US" altLang="ko-KR" dirty="0"/>
              <a:t>: </a:t>
            </a:r>
            <a:r>
              <a:rPr lang="ko-KR" altLang="en-US" dirty="0"/>
              <a:t>값</a:t>
            </a:r>
            <a:r>
              <a:rPr lang="en-US" altLang="ko-KR" dirty="0"/>
              <a:t>’ </a:t>
            </a:r>
            <a:r>
              <a:rPr lang="ko-KR" altLang="en-US" dirty="0"/>
              <a:t>형태를 쉼표로 연결해서 만듦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선언하기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96" y="2405923"/>
            <a:ext cx="7030894" cy="2033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{'name': '</a:t>
            </a:r>
            <a:r>
              <a:rPr lang="ko-KR" altLang="en-US"/>
              <a:t>어벤져스</a:t>
            </a:r>
            <a:r>
              <a:rPr lang="en-US" altLang="ko-KR"/>
              <a:t>', 'type': '</a:t>
            </a:r>
            <a:r>
              <a:rPr lang="ko-KR" altLang="en-US"/>
              <a:t>히어로</a:t>
            </a:r>
            <a:r>
              <a:rPr lang="en-US" altLang="ko-KR"/>
              <a:t>', '</a:t>
            </a:r>
            <a:r>
              <a:rPr lang="ko-KR" altLang="en-US"/>
              <a:t>감독</a:t>
            </a:r>
            <a:r>
              <a:rPr lang="en-US" altLang="ko-KR"/>
              <a:t>': '</a:t>
            </a:r>
            <a:r>
              <a:rPr lang="ko-KR" altLang="en-US"/>
              <a:t>몰라</a:t>
            </a:r>
            <a:r>
              <a:rPr lang="en-US" altLang="ko-KR"/>
              <a:t>'}</a:t>
            </a:r>
            <a:endParaRPr lang="ko-KR" altLang="en-US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95" y="4439653"/>
            <a:ext cx="7030894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96751" y="2487494"/>
            <a:ext cx="6939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{'name': '</a:t>
            </a:r>
            <a:r>
              <a:rPr lang="ko-KR" altLang="en-US" dirty="0" err="1" smtClean="0">
                <a:solidFill>
                  <a:srgbClr val="212121"/>
                </a:solidFill>
                <a:latin typeface="Courier New" panose="02070309020205020404" pitchFamily="49" charset="0"/>
              </a:rPr>
              <a:t>어벤져스</a:t>
            </a:r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', 'type': '</a:t>
            </a:r>
            <a:r>
              <a:rPr lang="ko-KR" altLang="en-US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히어로</a:t>
            </a:r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', '</a:t>
            </a:r>
            <a:r>
              <a:rPr lang="ko-KR" altLang="en-US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감독</a:t>
            </a:r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': '</a:t>
            </a:r>
            <a:r>
              <a:rPr lang="ko-KR" altLang="en-US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몰라</a:t>
            </a:r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'}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62252" y="2797865"/>
            <a:ext cx="6939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키</a:t>
            </a:r>
            <a:r>
              <a:rPr lang="en-US" altLang="ko-KR" dirty="0" smtClean="0"/>
              <a:t>1            value1                key2             value2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17896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특정 키 값만 따로 출력하기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딕셔너리</a:t>
            </a:r>
            <a:r>
              <a:rPr lang="ko-KR" altLang="en-US" dirty="0"/>
              <a:t> 뒤에 대괄호 입력하고 그 내부에 키 입력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요소에 접근하기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79" y="2378348"/>
            <a:ext cx="7434348" cy="9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79" y="3427032"/>
            <a:ext cx="7434348" cy="16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880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D131814-315C-48DA-829B-82FE0B2F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99120"/>
            <a:ext cx="6834753" cy="32607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FA6493B-396F-4783-8DF4-11D73E4B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8BC6DF-8139-4AD4-9C7D-113A44D99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4"/>
              </a:rPr>
              <a:t>https://www.anaconda.com/products/individual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r>
              <a:rPr lang="en-US" altLang="ko-KR" dirty="0"/>
              <a:t>Download </a:t>
            </a:r>
            <a:r>
              <a:rPr lang="ko-KR" altLang="en-US" dirty="0"/>
              <a:t>클릭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0AA1D-A272-4ED5-ABE3-A14C3E38F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B08F0B-2B8A-4A21-AD14-717307DA9B5C}"/>
              </a:ext>
            </a:extLst>
          </p:cNvPr>
          <p:cNvSpPr/>
          <p:nvPr/>
        </p:nvSpPr>
        <p:spPr>
          <a:xfrm>
            <a:off x="5002078" y="3800959"/>
            <a:ext cx="1534332" cy="45332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19465739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800" dirty="0"/>
          </a:p>
          <a:p>
            <a:r>
              <a:rPr lang="ko-KR" altLang="en-US" dirty="0" err="1"/>
              <a:t>딕셔너리</a:t>
            </a:r>
            <a:r>
              <a:rPr lang="ko-KR" altLang="en-US" dirty="0"/>
              <a:t> 내부 값에 문자열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불 등 다양한 자료 넣기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요소에 접근하기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9" y="1959643"/>
            <a:ext cx="7358528" cy="1601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9" y="3561346"/>
            <a:ext cx="7358528" cy="202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89256" y="2206497"/>
            <a:ext cx="6939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Key1       value1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851550" y="2937527"/>
            <a:ext cx="6939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Key2       value2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04293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 err="1"/>
              <a:t>딕셔너리</a:t>
            </a:r>
            <a:r>
              <a:rPr lang="ko-KR" altLang="en-US" dirty="0"/>
              <a:t> 요소에 접근하기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요소에 접근하기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1" y="1217532"/>
            <a:ext cx="7503188" cy="121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1" y="3136243"/>
            <a:ext cx="7631560" cy="273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2219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요소에 접근하기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54" y="1199862"/>
            <a:ext cx="7108940" cy="473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34856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리스트 안의 특정 값 출력하려는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요소에 접근하기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5" y="1513177"/>
            <a:ext cx="7137428" cy="161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69051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딕셔너리의</a:t>
            </a:r>
            <a:r>
              <a:rPr lang="ko-KR" altLang="en-US" dirty="0"/>
              <a:t> 문자열 키와 관련된 실수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C00000"/>
                </a:solidFill>
              </a:rPr>
              <a:t>NameError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오류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name</a:t>
            </a:r>
            <a:r>
              <a:rPr lang="ko-KR" altLang="en-US" dirty="0"/>
              <a:t>이라는 이름이 정의되지 않음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요소에 접근하기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9" y="2826565"/>
            <a:ext cx="6813731" cy="3193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52641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name </a:t>
            </a:r>
            <a:r>
              <a:rPr lang="ko-KR" altLang="en-US" dirty="0"/>
              <a:t>이름을 변수로 만들어 해결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요소에 접근하기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16" y="1594657"/>
            <a:ext cx="7648519" cy="261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5246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딕셔너리에</a:t>
            </a:r>
            <a:r>
              <a:rPr lang="ko-KR" altLang="en-US" dirty="0"/>
              <a:t> 값 추가할 때는 키를 기반으로 값 입력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슬라이드 </a:t>
            </a:r>
            <a:r>
              <a:rPr lang="en-US" altLang="ko-KR" dirty="0"/>
              <a:t>#8, 9</a:t>
            </a:r>
            <a:r>
              <a:rPr lang="ko-KR" altLang="en-US" dirty="0"/>
              <a:t>에서 만든 </a:t>
            </a:r>
            <a:r>
              <a:rPr lang="en-US" altLang="ko-KR" dirty="0"/>
              <a:t>dictionary</a:t>
            </a:r>
            <a:r>
              <a:rPr lang="ko-KR" altLang="en-US" dirty="0"/>
              <a:t>에 새로운 자료 추가</a:t>
            </a:r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r>
              <a:rPr lang="ko-KR" altLang="en-US" dirty="0" err="1"/>
              <a:t>딕셔너리에</a:t>
            </a:r>
            <a:r>
              <a:rPr lang="ko-KR" altLang="en-US" dirty="0"/>
              <a:t> 이미 존재하는 키 지정하고 값 넣으면 기존 값을 대치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딕셔너리에</a:t>
            </a:r>
            <a:r>
              <a:rPr lang="ko-KR" altLang="en-US" dirty="0"/>
              <a:t> 값 추가하기</a:t>
            </a:r>
            <a:r>
              <a:rPr lang="en-US" altLang="ko-KR" dirty="0"/>
              <a:t>/</a:t>
            </a:r>
            <a:r>
              <a:rPr lang="ko-KR" altLang="en-US" dirty="0"/>
              <a:t>제거하기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93" y="1584979"/>
            <a:ext cx="7306107" cy="66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92" y="2679951"/>
            <a:ext cx="6872970" cy="142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93" y="4588857"/>
            <a:ext cx="7422485" cy="149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18535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요소의 제거 </a:t>
            </a:r>
            <a:r>
              <a:rPr lang="en-US" altLang="ko-KR" dirty="0"/>
              <a:t>: del </a:t>
            </a:r>
            <a:r>
              <a:rPr lang="ko-KR" altLang="en-US" dirty="0"/>
              <a:t>키워드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딕셔너리에</a:t>
            </a:r>
            <a:r>
              <a:rPr lang="ko-KR" altLang="en-US" dirty="0"/>
              <a:t> 값 추가하기</a:t>
            </a:r>
            <a:r>
              <a:rPr lang="en-US" altLang="ko-KR" dirty="0"/>
              <a:t>/</a:t>
            </a:r>
            <a:r>
              <a:rPr lang="ko-KR" altLang="en-US" dirty="0"/>
              <a:t>제거하기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53" y="1530060"/>
            <a:ext cx="7534102" cy="13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69915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 err="1"/>
              <a:t>딕셔너리에</a:t>
            </a:r>
            <a:r>
              <a:rPr lang="ko-KR" altLang="en-US" dirty="0"/>
              <a:t> 요소 추가하기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딕셔너리에</a:t>
            </a:r>
            <a:r>
              <a:rPr lang="ko-KR" altLang="en-US" dirty="0"/>
              <a:t> 값 추가하기</a:t>
            </a:r>
            <a:r>
              <a:rPr lang="en-US" altLang="ko-KR" dirty="0"/>
              <a:t>/</a:t>
            </a:r>
            <a:r>
              <a:rPr lang="ko-KR" altLang="en-US" dirty="0"/>
              <a:t>제거하기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74" y="1601932"/>
            <a:ext cx="6410173" cy="444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70402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 err="1"/>
              <a:t>딕셔너리에</a:t>
            </a:r>
            <a:r>
              <a:rPr lang="ko-KR" altLang="en-US" dirty="0"/>
              <a:t> 요소 제거하기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딕셔너리에</a:t>
            </a:r>
            <a:r>
              <a:rPr lang="ko-KR" altLang="en-US" dirty="0"/>
              <a:t> 값 추가하기</a:t>
            </a:r>
            <a:r>
              <a:rPr lang="en-US" altLang="ko-KR" dirty="0"/>
              <a:t>/</a:t>
            </a:r>
            <a:r>
              <a:rPr lang="ko-KR" altLang="en-US" dirty="0"/>
              <a:t>제거하기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8" y="1552835"/>
            <a:ext cx="629194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8" y="3318969"/>
            <a:ext cx="6225772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378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D8EAE71-EC6C-440F-821F-288DF732F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3" y="2032371"/>
            <a:ext cx="6334932" cy="35706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D780CF-3CE7-4A5A-954D-45EA9613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2D97C-6119-4DDA-943B-5377FE1E3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다운받은 </a:t>
            </a:r>
            <a:r>
              <a:rPr lang="en-US" altLang="ko-KR" dirty="0"/>
              <a:t>Anaconda3-2021.05-Windows-x86_64.exe </a:t>
            </a:r>
            <a:r>
              <a:rPr lang="ko-KR" altLang="en-US" dirty="0"/>
              <a:t>를 더블클릭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ED0576-E7FF-47CC-B334-5E9C3E57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3ECB96-902C-4641-87D0-837CFC3D592D}"/>
              </a:ext>
            </a:extLst>
          </p:cNvPr>
          <p:cNvSpPr/>
          <p:nvPr/>
        </p:nvSpPr>
        <p:spPr>
          <a:xfrm>
            <a:off x="2729039" y="3126784"/>
            <a:ext cx="1571741" cy="142196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34793972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C00000"/>
                </a:solidFill>
              </a:rPr>
              <a:t>KeyError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예외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딕셔너리에서</a:t>
            </a:r>
            <a:r>
              <a:rPr lang="ko-KR" altLang="en-US" dirty="0"/>
              <a:t> 존재하지 않는 키에 접근할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딕셔너리에</a:t>
            </a:r>
            <a:r>
              <a:rPr lang="ko-KR" altLang="en-US" dirty="0"/>
              <a:t> 값 추가하기</a:t>
            </a:r>
            <a:r>
              <a:rPr lang="en-US" altLang="ko-KR" dirty="0"/>
              <a:t>/</a:t>
            </a:r>
            <a:r>
              <a:rPr lang="ko-KR" altLang="en-US" dirty="0"/>
              <a:t>제거하기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8" y="2261255"/>
            <a:ext cx="7441450" cy="109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8" y="3357668"/>
            <a:ext cx="7441450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57540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값 제거할 경우도 같은 원리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딕셔너리에</a:t>
            </a:r>
            <a:r>
              <a:rPr lang="ko-KR" altLang="en-US" dirty="0"/>
              <a:t> 값 추가하기</a:t>
            </a:r>
            <a:r>
              <a:rPr lang="en-US" altLang="ko-KR" dirty="0"/>
              <a:t>/</a:t>
            </a:r>
            <a:r>
              <a:rPr lang="ko-KR" altLang="en-US" dirty="0"/>
              <a:t>제거하기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69" y="1541317"/>
            <a:ext cx="7329833" cy="1983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01719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in </a:t>
            </a:r>
            <a:r>
              <a:rPr lang="ko-KR" altLang="en-US" dirty="0">
                <a:solidFill>
                  <a:srgbClr val="C00000"/>
                </a:solidFill>
              </a:rPr>
              <a:t>키워드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사용자로부터 접근하고자 하는 키 입력 받은 후 존재하는 경우에만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 </a:t>
            </a:r>
            <a:r>
              <a:rPr lang="ko-KR" altLang="en-US" dirty="0"/>
              <a:t>접근하여 값을 출력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내부에 키가 있는지 확인하기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26" y="2562475"/>
            <a:ext cx="7515801" cy="319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04175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내부에 키가 있는지 확인하기</a:t>
            </a:r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38" y="1253807"/>
            <a:ext cx="7486565" cy="346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43059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986589"/>
            <a:ext cx="7886700" cy="5190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get()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딕셔너리의</a:t>
            </a:r>
            <a:r>
              <a:rPr lang="ko-KR" altLang="en-US" dirty="0"/>
              <a:t> 키로 값을 추출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존재하지 않는 키에 접근할 경우 </a:t>
            </a:r>
            <a:r>
              <a:rPr lang="en-US" altLang="ko-KR" dirty="0"/>
              <a:t>None </a:t>
            </a:r>
            <a:r>
              <a:rPr lang="ko-KR" altLang="en-US" dirty="0"/>
              <a:t>출력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내부에 키가 있는지 확인하기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943" y="2448368"/>
            <a:ext cx="4682626" cy="378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5506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반복문과 </a:t>
            </a:r>
            <a:r>
              <a:rPr lang="ko-KR" altLang="en-US" dirty="0" err="1"/>
              <a:t>딕셔너리의</a:t>
            </a:r>
            <a:r>
              <a:rPr lang="ko-KR" altLang="en-US" dirty="0"/>
              <a:t> 조합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딕셔너리와</a:t>
            </a:r>
            <a:r>
              <a:rPr lang="ko-KR" altLang="en-US" dirty="0"/>
              <a:t> 함께 사용하기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65" y="1663410"/>
            <a:ext cx="7353559" cy="99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22062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딕셔너리와</a:t>
            </a:r>
            <a:r>
              <a:rPr lang="ko-KR" altLang="en-US" dirty="0"/>
              <a:t> 함께 사용하기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70" y="1153834"/>
            <a:ext cx="6880947" cy="507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88994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263316"/>
            <a:ext cx="7886700" cy="4913647"/>
          </a:xfrm>
        </p:spPr>
        <p:txBody>
          <a:bodyPr>
            <a:normAutofit/>
          </a:bodyPr>
          <a:lstStyle/>
          <a:p>
            <a:r>
              <a:rPr lang="ko-KR" altLang="en-US" sz="1800" b="1" dirty="0" err="1">
                <a:solidFill>
                  <a:srgbClr val="C00000"/>
                </a:solidFill>
              </a:rPr>
              <a:t>딕셔너리</a:t>
            </a:r>
            <a:r>
              <a:rPr lang="ko-KR" altLang="en-US" sz="1800" b="1" dirty="0">
                <a:solidFill>
                  <a:srgbClr val="C00000"/>
                </a:solidFill>
              </a:rPr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키를 기반으로 여러 자료 저장하는 </a:t>
            </a:r>
            <a:r>
              <a:rPr lang="ko-KR" altLang="en-US" sz="1800" dirty="0" err="1"/>
              <a:t>자료형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b="1" dirty="0">
                <a:solidFill>
                  <a:srgbClr val="C00000"/>
                </a:solidFill>
              </a:rPr>
              <a:t>키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딕셔너리</a:t>
            </a:r>
            <a:r>
              <a:rPr lang="ko-KR" altLang="en-US" sz="1800" dirty="0"/>
              <a:t> 내부에서 값에 접근할 때 사용하는 것</a:t>
            </a:r>
            <a:endParaRPr lang="en-US" altLang="ko-KR" sz="1800" dirty="0"/>
          </a:p>
          <a:p>
            <a:endParaRPr lang="en-US" altLang="ko-KR" sz="1800" b="1" dirty="0">
              <a:solidFill>
                <a:srgbClr val="C00000"/>
              </a:solidFill>
            </a:endParaRPr>
          </a:p>
          <a:p>
            <a:r>
              <a:rPr lang="ko-KR" altLang="en-US" sz="1800" b="1" dirty="0">
                <a:solidFill>
                  <a:srgbClr val="C00000"/>
                </a:solidFill>
              </a:rPr>
              <a:t>값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딕셔너리</a:t>
            </a:r>
            <a:r>
              <a:rPr lang="ko-KR" altLang="en-US" sz="1800" dirty="0"/>
              <a:t> 내부에 있는 각각의 내용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39906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04" y="1175588"/>
            <a:ext cx="5523580" cy="5056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42691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091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9BEDEEB-0C69-4D9C-AE68-A26CA2B93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36" y="1842145"/>
            <a:ext cx="5204283" cy="40477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A21764-94AE-49EC-958B-2DF4EFB2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0FC02-4C3F-4AE0-A21A-2FAB41D39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Next </a:t>
            </a:r>
            <a:r>
              <a:rPr lang="ko-KR" altLang="en-US" dirty="0"/>
              <a:t>버튼 클릭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12C370-D6D8-468E-B7FD-93F4AE21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2E17798-0362-4158-806C-A7DD2179FE84}"/>
              </a:ext>
            </a:extLst>
          </p:cNvPr>
          <p:cNvSpPr/>
          <p:nvPr/>
        </p:nvSpPr>
        <p:spPr>
          <a:xfrm>
            <a:off x="4133886" y="5481482"/>
            <a:ext cx="875941" cy="35362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242761233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58345" y="3334206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딕셔너리와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반복문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D34F6-21D0-4143-9EFD-59648FE08A81}"/>
              </a:ext>
            </a:extLst>
          </p:cNvPr>
          <p:cNvSpPr txBox="1"/>
          <p:nvPr/>
        </p:nvSpPr>
        <p:spPr>
          <a:xfrm>
            <a:off x="355639" y="3334205"/>
            <a:ext cx="1377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04-3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612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592557" y="1425742"/>
            <a:ext cx="3786939" cy="48658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시작하기 전에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범위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for </a:t>
            </a:r>
            <a:r>
              <a:rPr lang="ko-KR" altLang="en-US" sz="1600" b="1" dirty="0" err="1"/>
              <a:t>반복문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범위와 함께 사용하기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for </a:t>
            </a:r>
            <a:r>
              <a:rPr lang="ko-KR" altLang="en-US" sz="1600" b="1" dirty="0" err="1"/>
              <a:t>반복문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리스트와 범위 조합하기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for </a:t>
            </a:r>
            <a:r>
              <a:rPr lang="ko-KR" altLang="en-US" sz="1600" b="1" dirty="0" err="1"/>
              <a:t>반복문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반대로 반복하기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while </a:t>
            </a:r>
            <a:r>
              <a:rPr lang="ko-KR" altLang="en-US" sz="1600" b="1" dirty="0" err="1"/>
              <a:t>반복문</a:t>
            </a:r>
            <a:endParaRPr lang="en-US" altLang="ko-KR" sz="1600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4379496" y="1375359"/>
            <a:ext cx="4415370" cy="4984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/>
              <a:t>while </a:t>
            </a:r>
            <a:r>
              <a:rPr lang="ko-KR" altLang="en-US" sz="1600" b="1" dirty="0" err="1"/>
              <a:t>반복문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 for </a:t>
            </a:r>
            <a:r>
              <a:rPr lang="ko-KR" altLang="en-US" sz="1600" b="1" dirty="0" err="1"/>
              <a:t>반복문처럼</a:t>
            </a:r>
            <a:r>
              <a:rPr lang="ko-KR" altLang="en-US" sz="1600" b="1" dirty="0"/>
              <a:t> 사용하기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while </a:t>
            </a:r>
            <a:r>
              <a:rPr lang="ko-KR" altLang="en-US" sz="1600" b="1" dirty="0" err="1"/>
              <a:t>반복문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상태를 기반으로 반복하기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while </a:t>
            </a:r>
            <a:r>
              <a:rPr lang="ko-KR" altLang="en-US" sz="1600" b="1" dirty="0" err="1"/>
              <a:t>반복문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시간을 기반으로 반복하기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while </a:t>
            </a:r>
            <a:r>
              <a:rPr lang="ko-KR" altLang="en-US" sz="1600" b="1" dirty="0" err="1"/>
              <a:t>반복문</a:t>
            </a:r>
            <a:r>
              <a:rPr lang="en-US" altLang="ko-KR" sz="1600" b="1" dirty="0"/>
              <a:t>: break </a:t>
            </a:r>
            <a:r>
              <a:rPr lang="ko-KR" altLang="en-US" sz="1600" b="1" dirty="0"/>
              <a:t>키워드</a:t>
            </a:r>
            <a:r>
              <a:rPr lang="en-US" altLang="ko-KR" sz="1600" b="1" dirty="0"/>
              <a:t>/continue </a:t>
            </a:r>
            <a:r>
              <a:rPr lang="ko-KR" altLang="en-US" sz="1600" b="1" dirty="0"/>
              <a:t>키워드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키워드로 정리하는 핵심 포인트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확인문제</a:t>
            </a:r>
            <a:endParaRPr lang="en-US" altLang="ko-KR" sz="1600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48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키워드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/>
              <a:t>범위</a:t>
            </a:r>
            <a:r>
              <a:rPr lang="en-US" altLang="ko-KR" dirty="0"/>
              <a:t>, while </a:t>
            </a:r>
            <a:r>
              <a:rPr lang="ko-KR" altLang="en-US" dirty="0" err="1"/>
              <a:t>반복문</a:t>
            </a:r>
            <a:r>
              <a:rPr lang="en-US" altLang="ko-KR" dirty="0"/>
              <a:t>, break </a:t>
            </a:r>
            <a:r>
              <a:rPr lang="ko-KR" altLang="en-US" dirty="0"/>
              <a:t>키워드</a:t>
            </a:r>
            <a:r>
              <a:rPr lang="en-US" altLang="ko-KR" dirty="0"/>
              <a:t>, continue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포인트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특정 횟수 </a:t>
            </a:r>
            <a:r>
              <a:rPr lang="en-US" altLang="ko-KR" dirty="0"/>
              <a:t>/ </a:t>
            </a:r>
            <a:r>
              <a:rPr lang="ko-KR" altLang="en-US" dirty="0"/>
              <a:t>특정 시간만큼</a:t>
            </a:r>
            <a:r>
              <a:rPr lang="en-US" altLang="ko-KR" dirty="0"/>
              <a:t>, </a:t>
            </a:r>
            <a:r>
              <a:rPr lang="ko-KR" altLang="en-US" dirty="0"/>
              <a:t>그리고 어떤 조건이 될 때까지 반복하는 등의 경우에 대해 알아본다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365017238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범위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(range)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특정 횟수만큼 반복해서 돌리고 싶을 때 </a:t>
            </a:r>
            <a:r>
              <a:rPr lang="en-US" altLang="ko-KR" dirty="0"/>
              <a:t>for </a:t>
            </a:r>
            <a:r>
              <a:rPr lang="ko-KR" altLang="en-US" dirty="0"/>
              <a:t>반복문과 조합하여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27221" y="2676923"/>
            <a:ext cx="7014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 </a:t>
            </a:r>
            <a:r>
              <a:rPr lang="ko-KR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파이썬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함수</a:t>
            </a:r>
            <a:endParaRPr lang="en-US" altLang="ko-K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 </a:t>
            </a: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순차적인 정수 값이 저장된 리스트 만들어서 리턴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0094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매개변수에 숫자를 한 개 넣는 방법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A-1</a:t>
            </a:r>
            <a:r>
              <a:rPr lang="ko-KR" altLang="en-US" dirty="0"/>
              <a:t>까지의 정수로 범위 만듦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sz="800" dirty="0"/>
          </a:p>
          <a:p>
            <a:pPr lvl="1">
              <a:lnSpc>
                <a:spcPct val="100000"/>
              </a:lnSpc>
            </a:pPr>
            <a:endParaRPr lang="en-US" altLang="ko-KR" sz="800" dirty="0"/>
          </a:p>
          <a:p>
            <a:pPr lvl="1">
              <a:lnSpc>
                <a:spcPct val="100000"/>
              </a:lnSpc>
            </a:pPr>
            <a:endParaRPr lang="en-US" altLang="ko-KR" sz="800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매개변수에</a:t>
            </a:r>
            <a:r>
              <a:rPr lang="ko-KR" altLang="en-US" dirty="0"/>
              <a:t> 숫자를 두 개 넣는 방법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A</a:t>
            </a:r>
            <a:r>
              <a:rPr lang="ko-KR" altLang="en-US" dirty="0"/>
              <a:t>부터 </a:t>
            </a:r>
            <a:r>
              <a:rPr lang="en-US" altLang="ko-KR" dirty="0"/>
              <a:t>B-1</a:t>
            </a:r>
            <a:r>
              <a:rPr lang="ko-KR" altLang="en-US" dirty="0"/>
              <a:t>까지의 정수로 범위 만듦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sz="800" dirty="0"/>
          </a:p>
          <a:p>
            <a:pPr lvl="1">
              <a:lnSpc>
                <a:spcPct val="100000"/>
              </a:lnSpc>
            </a:pPr>
            <a:endParaRPr lang="en-US" altLang="ko-KR" sz="800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800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매개변수에</a:t>
            </a:r>
            <a:r>
              <a:rPr lang="ko-KR" altLang="en-US" dirty="0"/>
              <a:t> 숫자를 세 개 넣는 방법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A</a:t>
            </a:r>
            <a:r>
              <a:rPr lang="ko-KR" altLang="en-US" dirty="0"/>
              <a:t>부터 </a:t>
            </a:r>
            <a:r>
              <a:rPr lang="en-US" altLang="ko-KR" dirty="0"/>
              <a:t>B-1</a:t>
            </a:r>
            <a:r>
              <a:rPr lang="ko-KR" altLang="en-US" dirty="0"/>
              <a:t>까지의 정수로 범위 만들되 앞뒤의 숫자가 </a:t>
            </a:r>
            <a:r>
              <a:rPr lang="en-US" altLang="ko-KR" dirty="0"/>
              <a:t>C</a:t>
            </a:r>
            <a:r>
              <a:rPr lang="ko-KR" altLang="en-US" dirty="0"/>
              <a:t>만큼의 차이 가짐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범위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92" y="1927339"/>
            <a:ext cx="7479463" cy="61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91" y="3538278"/>
            <a:ext cx="7479463" cy="61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86" y="5293894"/>
            <a:ext cx="7479463" cy="64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61343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예시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매개변수에 숫자 한 개 넣은 범위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범위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68" y="2233871"/>
            <a:ext cx="7270432" cy="790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20" y="2909689"/>
            <a:ext cx="7288480" cy="98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87" y="3741820"/>
            <a:ext cx="7342623" cy="98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27957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매개변수에 숫자 두 개 넣은 범위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매개변수에 숫자 세 개 넣은 범위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범위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57" y="1556126"/>
            <a:ext cx="7327496" cy="176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5" y="3852603"/>
            <a:ext cx="7192068" cy="171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92435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범위 만들 때 매개변수 내부에 수식 사용하는 경우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코드 특정 부분의 강조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예시 </a:t>
            </a:r>
            <a:r>
              <a:rPr lang="en-US" altLang="ko-KR" dirty="0"/>
              <a:t>- </a:t>
            </a:r>
            <a:r>
              <a:rPr lang="ko-KR" altLang="en-US" dirty="0"/>
              <a:t>나누기 연산자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 err="1"/>
              <a:t>TypeError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범위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1994411"/>
            <a:ext cx="7417724" cy="141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" y="3725597"/>
            <a:ext cx="7417724" cy="1923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403557" y="379354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ㄴㅇㅁ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8604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정수 나누기 연산자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범위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1" y="1543049"/>
            <a:ext cx="7208694" cy="256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38814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for </a:t>
            </a:r>
            <a:r>
              <a:rPr lang="ko-KR" altLang="en-US" dirty="0">
                <a:solidFill>
                  <a:srgbClr val="C00000"/>
                </a:solidFill>
              </a:rPr>
              <a:t>반복문과 범위의 조합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r>
              <a:rPr lang="en-US" altLang="ko-KR" dirty="0"/>
              <a:t>: </a:t>
            </a:r>
            <a:r>
              <a:rPr lang="ko-KR" altLang="en-US" dirty="0"/>
              <a:t>범위와 함께 사용하기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7" y="1596042"/>
            <a:ext cx="6105457" cy="82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7" y="2580774"/>
            <a:ext cx="6105457" cy="3645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693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0E7A2D-F4FD-4032-B3D0-53820056B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0" y="1750016"/>
            <a:ext cx="5208157" cy="40507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A3513BC-B0A1-4392-ABA7-9D3F940F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28035-D8C2-4695-8AA4-D4A5C209C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 Agree </a:t>
            </a:r>
            <a:r>
              <a:rPr lang="ko-KR" altLang="en-US" dirty="0"/>
              <a:t>클릭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9AAC1-3D81-49E1-A906-09860C3D4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92B79C7-CA70-486C-9A4A-20D41A8E7ECC}"/>
              </a:ext>
            </a:extLst>
          </p:cNvPr>
          <p:cNvSpPr/>
          <p:nvPr/>
        </p:nvSpPr>
        <p:spPr>
          <a:xfrm>
            <a:off x="4213113" y="5390914"/>
            <a:ext cx="835460" cy="36294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121621913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몇 번 반복인지를 알아야 하는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리스트와 범위 조합하기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93" y="4222865"/>
            <a:ext cx="6379349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95" y="1647565"/>
            <a:ext cx="6577868" cy="226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7990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C00000"/>
                </a:solidFill>
              </a:rPr>
              <a:t>역반복문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큰 숫자에서 작은 숫자로 </a:t>
            </a:r>
            <a:r>
              <a:rPr lang="ko-KR" altLang="en-US" dirty="0" err="1"/>
              <a:t>반복문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range()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r>
              <a:rPr lang="ko-KR" altLang="en-US" dirty="0"/>
              <a:t>의 매개변수 세 개 사용하는 방법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r>
              <a:rPr lang="en-US" altLang="ko-KR" dirty="0"/>
              <a:t>: </a:t>
            </a:r>
            <a:r>
              <a:rPr lang="ko-KR" altLang="en-US" dirty="0"/>
              <a:t>반대로 반복하기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09" y="2811201"/>
            <a:ext cx="6652911" cy="184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5313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>
                <a:solidFill>
                  <a:srgbClr val="C00000"/>
                </a:solidFill>
              </a:rPr>
              <a:t>reversed() </a:t>
            </a:r>
            <a:r>
              <a:rPr lang="ko-KR" altLang="en-US" dirty="0">
                <a:solidFill>
                  <a:srgbClr val="C00000"/>
                </a:solidFill>
              </a:rPr>
              <a:t>함수 </a:t>
            </a:r>
            <a:r>
              <a:rPr lang="ko-KR" altLang="en-US" dirty="0"/>
              <a:t>사용하는 방법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r>
              <a:rPr lang="en-US" altLang="ko-KR" dirty="0"/>
              <a:t>: </a:t>
            </a:r>
            <a:r>
              <a:rPr lang="ko-KR" altLang="en-US" dirty="0"/>
              <a:t>반대로 반복하기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8" y="1621327"/>
            <a:ext cx="7322733" cy="259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95051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004637"/>
            <a:ext cx="7886700" cy="51723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C00000"/>
                </a:solidFill>
              </a:rPr>
              <a:t>while </a:t>
            </a:r>
            <a:r>
              <a:rPr lang="ko-KR" altLang="en-US" dirty="0" err="1" smtClean="0">
                <a:solidFill>
                  <a:srgbClr val="C00000"/>
                </a:solidFill>
              </a:rPr>
              <a:t>반복문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리스트 또는 </a:t>
            </a:r>
            <a:r>
              <a:rPr lang="ko-KR" altLang="en-US" dirty="0" err="1" smtClean="0"/>
              <a:t>딕셔너리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or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내부의 요소를 특정 횟수만큼 반복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while </a:t>
            </a:r>
            <a:r>
              <a:rPr lang="ko-KR" altLang="en-US" smtClean="0"/>
              <a:t>반복문</a:t>
            </a:r>
            <a:endParaRPr lang="ko-KR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08" y="2003945"/>
            <a:ext cx="5698730" cy="77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07" y="2725152"/>
            <a:ext cx="5698731" cy="350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18413" y="2960874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ko-KR" altLang="en-US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일 동안 반복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71624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for </a:t>
            </a:r>
            <a:r>
              <a:rPr lang="ko-KR" altLang="en-US" dirty="0" err="1"/>
              <a:t>반복문처럼</a:t>
            </a:r>
            <a:r>
              <a:rPr lang="ko-KR" altLang="en-US" dirty="0"/>
              <a:t> 사용하기</a:t>
            </a:r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03" y="1194493"/>
            <a:ext cx="7455564" cy="34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0783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리스트 내부에서 해당하는 값을 여러 개 제거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while </a:t>
            </a:r>
            <a:r>
              <a:rPr lang="ko-KR" altLang="en-US" dirty="0"/>
              <a:t>반복문의 조건을 </a:t>
            </a:r>
            <a:r>
              <a:rPr lang="en-US" altLang="ko-KR" dirty="0"/>
              <a:t>‘</a:t>
            </a:r>
            <a:r>
              <a:rPr lang="ko-KR" altLang="en-US" dirty="0"/>
              <a:t>리스트 내부에 요소가 있는 동안</a:t>
            </a:r>
            <a:r>
              <a:rPr lang="en-US" altLang="ko-KR" dirty="0"/>
              <a:t>’</a:t>
            </a:r>
            <a:r>
              <a:rPr lang="ko-KR" altLang="en-US" dirty="0"/>
              <a:t>으로 지정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en-US" altLang="ko-KR" dirty="0"/>
              <a:t>: </a:t>
            </a:r>
            <a:r>
              <a:rPr lang="ko-KR" altLang="en-US" dirty="0"/>
              <a:t>상태를 기반으로 반복하기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05" y="2322783"/>
            <a:ext cx="7118466" cy="350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66007" y="4073034"/>
            <a:ext cx="2906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있는지 보고 하나씩 지움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66197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예시 </a:t>
            </a:r>
            <a:r>
              <a:rPr lang="en-US" altLang="ko-KR" dirty="0"/>
              <a:t>- </a:t>
            </a:r>
            <a:r>
              <a:rPr lang="ko-KR" altLang="en-US" dirty="0"/>
              <a:t>유닉스 타임 구하기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시간 관련된 기능 가져오기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유닉스 타임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시간을 기반으로 반복하기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" y="2234479"/>
            <a:ext cx="7393998" cy="68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69" y="3521470"/>
            <a:ext cx="7393998" cy="9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537892" y="3633301"/>
            <a:ext cx="5817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현재 시간이 리턴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1970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년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월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일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0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시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0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분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0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초</a:t>
            </a:r>
            <a:endParaRPr lang="en-US" altLang="ko-K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로 </a:t>
            </a:r>
            <a:r>
              <a:rPr lang="ko-KR" altLang="en-US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부터</a:t>
            </a: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현재 </a:t>
            </a:r>
            <a:r>
              <a:rPr lang="ko-KR" altLang="en-US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몇초가</a:t>
            </a: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지났는가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?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8699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유닉스 타임과 </a:t>
            </a:r>
            <a:r>
              <a:rPr lang="en-US" altLang="ko-KR" dirty="0">
                <a:solidFill>
                  <a:srgbClr val="C00000"/>
                </a:solidFill>
              </a:rPr>
              <a:t>while </a:t>
            </a:r>
            <a:r>
              <a:rPr lang="ko-KR" altLang="en-US" dirty="0" err="1">
                <a:solidFill>
                  <a:srgbClr val="C00000"/>
                </a:solidFill>
              </a:rPr>
              <a:t>반복문을</a:t>
            </a:r>
            <a:r>
              <a:rPr lang="ko-KR" altLang="en-US" dirty="0">
                <a:solidFill>
                  <a:srgbClr val="C00000"/>
                </a:solidFill>
              </a:rPr>
              <a:t> 조합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초 동안 반복하기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시간을 기반으로 반복하기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41" y="1744579"/>
            <a:ext cx="6280580" cy="427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84809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break </a:t>
            </a:r>
            <a:r>
              <a:rPr lang="ko-KR" altLang="en-US" dirty="0">
                <a:solidFill>
                  <a:srgbClr val="C00000"/>
                </a:solidFill>
              </a:rPr>
              <a:t>키워드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반복문</a:t>
            </a:r>
            <a:r>
              <a:rPr lang="ko-KR" altLang="en-US" dirty="0"/>
              <a:t> 벗어날 때 사용하는 키워드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en-US" altLang="ko-KR" dirty="0"/>
              <a:t>: break </a:t>
            </a:r>
            <a:r>
              <a:rPr lang="ko-KR" altLang="en-US" dirty="0"/>
              <a:t>키워드</a:t>
            </a:r>
            <a:r>
              <a:rPr lang="en-US" altLang="ko-KR" dirty="0"/>
              <a:t>/continue </a:t>
            </a:r>
            <a:r>
              <a:rPr lang="ko-KR" altLang="en-US" dirty="0"/>
              <a:t>키워드</a:t>
            </a: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67657"/>
            <a:ext cx="6891166" cy="375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86927" y="5216126"/>
            <a:ext cx="3441469" cy="8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79" y="3206415"/>
            <a:ext cx="2701772" cy="290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583588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영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02257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continue </a:t>
            </a:r>
            <a:r>
              <a:rPr lang="ko-KR" altLang="en-US" dirty="0">
                <a:solidFill>
                  <a:srgbClr val="C00000"/>
                </a:solidFill>
              </a:rPr>
              <a:t>키워드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현재 반복을 생략하고 다음 반복으로 넘어감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en-US" altLang="ko-KR" dirty="0"/>
              <a:t>: break </a:t>
            </a:r>
            <a:r>
              <a:rPr lang="ko-KR" altLang="en-US" dirty="0"/>
              <a:t>키워드</a:t>
            </a:r>
            <a:r>
              <a:rPr lang="en-US" altLang="ko-KR" dirty="0"/>
              <a:t>/continue </a:t>
            </a:r>
            <a:r>
              <a:rPr lang="ko-KR" altLang="en-US" dirty="0"/>
              <a:t>키워드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77" y="2220607"/>
            <a:ext cx="7268095" cy="3263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66511" y="129771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-&gt; </a:t>
            </a:r>
            <a:r>
              <a:rPr lang="ko-KR" altLang="en-US" dirty="0" err="1" smtClean="0">
                <a:solidFill>
                  <a:srgbClr val="008000"/>
                </a:solidFill>
                <a:latin typeface="Courier New" panose="02070309020205020404" pitchFamily="49" charset="0"/>
              </a:rPr>
              <a:t>조건문과</a:t>
            </a:r>
            <a:r>
              <a:rPr lang="ko-KR" alt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같이 사용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88431" y="44396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-&gt; </a:t>
            </a:r>
            <a:r>
              <a:rPr lang="ko-KR" altLang="en-US" dirty="0" err="1" smtClean="0">
                <a:solidFill>
                  <a:srgbClr val="008000"/>
                </a:solidFill>
                <a:latin typeface="Courier New" panose="02070309020205020404" pitchFamily="49" charset="0"/>
              </a:rPr>
              <a:t>반복문에서</a:t>
            </a:r>
            <a:r>
              <a:rPr lang="ko-KR" alt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continue </a:t>
            </a:r>
            <a:r>
              <a:rPr lang="ko-KR" alt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아래의 코드는 실행 </a:t>
            </a:r>
            <a:r>
              <a:rPr lang="en-US" altLang="ko-K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x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7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8979F7A-6380-4B66-AE4A-7F97EDB2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20" y="1832674"/>
            <a:ext cx="5261293" cy="40921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15FFD0-2B8B-429D-9D2E-8E30C29AC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1A2DF-7F2A-49ED-A4D0-14D4B5F5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All Users-&gt;Next </a:t>
            </a:r>
            <a:r>
              <a:rPr lang="ko-KR" altLang="en-US" dirty="0"/>
              <a:t>클릭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214FC4-AD3D-4CFE-83A0-560F10B6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A47E003-14C5-40AA-9214-878C8082D954}"/>
              </a:ext>
            </a:extLst>
          </p:cNvPr>
          <p:cNvSpPr/>
          <p:nvPr/>
        </p:nvSpPr>
        <p:spPr>
          <a:xfrm>
            <a:off x="4100979" y="5518254"/>
            <a:ext cx="870101" cy="33082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6ABEB75-CF28-40DF-835C-A43FBA8892A5}"/>
              </a:ext>
            </a:extLst>
          </p:cNvPr>
          <p:cNvSpPr/>
          <p:nvPr/>
        </p:nvSpPr>
        <p:spPr>
          <a:xfrm>
            <a:off x="821649" y="3934677"/>
            <a:ext cx="2359378" cy="26831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38161520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-54142" y="1179954"/>
            <a:ext cx="8470101" cy="4984977"/>
          </a:xfrm>
        </p:spPr>
        <p:txBody>
          <a:bodyPr>
            <a:normAutofit/>
          </a:bodyPr>
          <a:lstStyle/>
          <a:p>
            <a:pPr lvl="2">
              <a:lnSpc>
                <a:spcPct val="100000"/>
              </a:lnSpc>
            </a:pPr>
            <a:r>
              <a:rPr lang="en-US" altLang="ko-KR" sz="1800" smtClean="0"/>
              <a:t>If </a:t>
            </a:r>
            <a:r>
              <a:rPr lang="en-US" altLang="ko-KR" sz="1800" dirty="0"/>
              <a:t>else </a:t>
            </a:r>
            <a:r>
              <a:rPr lang="ko-KR" altLang="en-US" sz="1800" dirty="0"/>
              <a:t>구문 사용도 가능한 경우이나</a:t>
            </a:r>
            <a:r>
              <a:rPr lang="en-US" altLang="ko-KR" sz="1800" dirty="0"/>
              <a:t>, continue </a:t>
            </a:r>
            <a:r>
              <a:rPr lang="ko-KR" altLang="en-US" sz="1800" dirty="0"/>
              <a:t>키워드 사용하면</a:t>
            </a:r>
            <a:endParaRPr lang="en-US" altLang="ko-KR" sz="1800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ko-KR" sz="1800" dirty="0"/>
              <a:t>    </a:t>
            </a:r>
            <a:r>
              <a:rPr lang="ko-KR" altLang="en-US" sz="1800" dirty="0"/>
              <a:t>이후 처리의 들여쓰기를 하나 줄일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en-US" altLang="ko-KR" dirty="0"/>
              <a:t>: break </a:t>
            </a:r>
            <a:r>
              <a:rPr lang="ko-KR" altLang="en-US" dirty="0"/>
              <a:t>키워드</a:t>
            </a:r>
            <a:r>
              <a:rPr lang="en-US" altLang="ko-KR" dirty="0"/>
              <a:t>/continue </a:t>
            </a:r>
            <a:r>
              <a:rPr lang="ko-KR" altLang="en-US" dirty="0"/>
              <a:t>키워드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21" y="2229894"/>
            <a:ext cx="7395138" cy="3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62726" y="186056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10</a:t>
            </a:r>
            <a:r>
              <a:rPr lang="ko-KR" altLang="en-US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이상만 출력하고</a:t>
            </a:r>
            <a:r>
              <a:rPr lang="en-US" altLang="ko-KR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dirty="0" smtClean="0">
                <a:solidFill>
                  <a:srgbClr val="AF00DB"/>
                </a:solidFill>
                <a:latin typeface="Courier New" panose="02070309020205020404" pitchFamily="49" charset="0"/>
              </a:rPr>
              <a:t>잡다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0821" y="253130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들여쓰기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8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칸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-&gt; 2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번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4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칸씩</a:t>
            </a:r>
            <a:endParaRPr lang="en-US" altLang="ko-K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48726" y="250039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4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칸씩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번만 들여쓰기</a:t>
            </a:r>
            <a:endParaRPr lang="en-US" altLang="ko-K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11003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281363"/>
            <a:ext cx="7886700" cy="4895600"/>
          </a:xfrm>
        </p:spPr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rgbClr val="C00000"/>
                </a:solidFill>
              </a:rPr>
              <a:t>범위 </a:t>
            </a:r>
            <a:r>
              <a:rPr lang="en-US" altLang="ko-KR" sz="1800" dirty="0"/>
              <a:t>: </a:t>
            </a:r>
            <a:r>
              <a:rPr lang="ko-KR" altLang="en-US" sz="1800" dirty="0"/>
              <a:t>정수의 범위 나타내는 값으로</a:t>
            </a:r>
            <a:r>
              <a:rPr lang="en-US" altLang="ko-KR" sz="1800" dirty="0"/>
              <a:t>, range() </a:t>
            </a:r>
            <a:r>
              <a:rPr lang="ko-KR" altLang="en-US" sz="1800" dirty="0"/>
              <a:t>함수로 생성</a:t>
            </a:r>
            <a:endParaRPr lang="en-US" altLang="ko-KR" sz="1800" dirty="0"/>
          </a:p>
          <a:p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b="1" dirty="0">
                <a:solidFill>
                  <a:srgbClr val="C00000"/>
                </a:solidFill>
              </a:rPr>
              <a:t>while </a:t>
            </a:r>
            <a:r>
              <a:rPr lang="ko-KR" altLang="en-US" sz="1800" b="1" dirty="0" err="1">
                <a:solidFill>
                  <a:srgbClr val="C00000"/>
                </a:solidFill>
              </a:rPr>
              <a:t>반복문</a:t>
            </a:r>
            <a:r>
              <a:rPr lang="ko-KR" altLang="en-US" sz="1800" b="1" dirty="0">
                <a:solidFill>
                  <a:srgbClr val="C00000"/>
                </a:solidFill>
              </a:rPr>
              <a:t>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조건식을</a:t>
            </a:r>
            <a:r>
              <a:rPr lang="ko-KR" altLang="en-US" sz="1800" dirty="0"/>
              <a:t> 기반으로 특정 코드를 반복해서</a:t>
            </a:r>
            <a:endParaRPr lang="en-US" altLang="ko-K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/>
              <a:t>                               </a:t>
            </a:r>
            <a:r>
              <a:rPr lang="ko-KR" altLang="en-US" sz="1800" dirty="0"/>
              <a:t>실행할 때 사용하는 구문</a:t>
            </a:r>
            <a:endParaRPr lang="en-US" altLang="ko-KR" sz="1800" dirty="0"/>
          </a:p>
          <a:p>
            <a:endParaRPr lang="en-US" altLang="ko-KR" sz="1800" b="1" dirty="0">
              <a:solidFill>
                <a:srgbClr val="C00000"/>
              </a:solidFill>
            </a:endParaRPr>
          </a:p>
          <a:p>
            <a:r>
              <a:rPr lang="en-US" altLang="ko-KR" sz="1800" b="1" dirty="0">
                <a:solidFill>
                  <a:srgbClr val="C00000"/>
                </a:solidFill>
              </a:rPr>
              <a:t>break </a:t>
            </a:r>
            <a:r>
              <a:rPr lang="ko-KR" altLang="en-US" sz="1800" b="1" dirty="0">
                <a:solidFill>
                  <a:srgbClr val="C00000"/>
                </a:solidFill>
              </a:rPr>
              <a:t>키워드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반복문을</a:t>
            </a:r>
            <a:r>
              <a:rPr lang="ko-KR" altLang="en-US" sz="1800" dirty="0"/>
              <a:t> 벗어날 때 사용하는 구문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b="1" dirty="0">
                <a:solidFill>
                  <a:srgbClr val="C00000"/>
                </a:solidFill>
              </a:rPr>
              <a:t>continue </a:t>
            </a:r>
            <a:r>
              <a:rPr lang="ko-KR" altLang="en-US" sz="1800" b="1" dirty="0">
                <a:solidFill>
                  <a:srgbClr val="C00000"/>
                </a:solidFill>
              </a:rPr>
              <a:t>키워드 </a:t>
            </a:r>
            <a:r>
              <a:rPr lang="en-US" altLang="ko-KR" sz="1800" dirty="0"/>
              <a:t>: </a:t>
            </a:r>
            <a:r>
              <a:rPr lang="ko-KR" altLang="en-US" sz="1800" dirty="0"/>
              <a:t>반복문의 현재 반복을 생략할 때 사용하는 구문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396001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빈칸을 채워 키와 값으로 이루어진 각 리스트를 조합해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</a:t>
            </a:r>
            <a:r>
              <a:rPr lang="ko-KR" altLang="en-US" dirty="0"/>
              <a:t>하나의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만들어 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58" y="2056900"/>
            <a:ext cx="6608952" cy="398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3943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1</a:t>
            </a:r>
            <a:r>
              <a:rPr lang="ko-KR" altLang="en-US" dirty="0"/>
              <a:t>부터 숫자를 하나씩 증가시키면서 더하는 경우를 생각해 봅시다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</a:t>
            </a:r>
            <a:r>
              <a:rPr lang="ko-KR" altLang="en-US" dirty="0"/>
              <a:t>몇을 더할 때 </a:t>
            </a:r>
            <a:r>
              <a:rPr lang="en-US" altLang="ko-KR" dirty="0"/>
              <a:t>1000</a:t>
            </a:r>
            <a:r>
              <a:rPr lang="ko-KR" altLang="en-US" dirty="0"/>
              <a:t>을 넘는지 구해 보세요</a:t>
            </a:r>
            <a:r>
              <a:rPr lang="en-US" altLang="ko-KR" dirty="0"/>
              <a:t>. </a:t>
            </a:r>
            <a:r>
              <a:rPr lang="ko-KR" altLang="en-US" dirty="0"/>
              <a:t>그리고 그때의 값도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</a:t>
            </a:r>
            <a:r>
              <a:rPr lang="ko-KR" altLang="en-US" dirty="0" err="1"/>
              <a:t>출력해보세요</a:t>
            </a:r>
            <a:r>
              <a:rPr lang="en-US" altLang="ko-KR" dirty="0"/>
              <a:t>. </a:t>
            </a:r>
            <a:r>
              <a:rPr lang="ko-KR" altLang="en-US" dirty="0"/>
              <a:t>다음은 </a:t>
            </a:r>
            <a:r>
              <a:rPr lang="en-US" altLang="ko-KR" dirty="0"/>
              <a:t>1000</a:t>
            </a:r>
            <a:r>
              <a:rPr lang="ko-KR" altLang="en-US" dirty="0"/>
              <a:t>이 넘는 경우를 구한 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91" y="2518874"/>
            <a:ext cx="6337656" cy="362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96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06829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0647" y="3334207"/>
            <a:ext cx="7315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96CAF-6F2B-441D-8410-2C17A43EE101}"/>
              </a:ext>
            </a:extLst>
          </p:cNvPr>
          <p:cNvSpPr txBox="1"/>
          <p:nvPr/>
        </p:nvSpPr>
        <p:spPr>
          <a:xfrm>
            <a:off x="410888" y="3333031"/>
            <a:ext cx="94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05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8976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00647" y="3334207"/>
            <a:ext cx="7315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함수 만들기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96CAF-6F2B-441D-8410-2C17A43EE101}"/>
              </a:ext>
            </a:extLst>
          </p:cNvPr>
          <p:cNvSpPr txBox="1"/>
          <p:nvPr/>
        </p:nvSpPr>
        <p:spPr>
          <a:xfrm>
            <a:off x="410888" y="3333031"/>
            <a:ext cx="94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05-1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6762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161048"/>
            <a:ext cx="7886700" cy="501591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함수의 기본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함수에 매개변수 만들기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가변 매개변수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기본 매개변수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 매개변수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리턴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기본적인 함수의 활용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7684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키워드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/>
              <a:t>호출</a:t>
            </a:r>
            <a:r>
              <a:rPr lang="en-US" altLang="ko-KR" dirty="0"/>
              <a:t>, </a:t>
            </a:r>
            <a:r>
              <a:rPr lang="ko-KR" altLang="en-US" dirty="0"/>
              <a:t>매개변수</a:t>
            </a:r>
            <a:r>
              <a:rPr lang="en-US" altLang="ko-KR" dirty="0"/>
              <a:t>, </a:t>
            </a:r>
            <a:r>
              <a:rPr lang="ko-KR" altLang="en-US" dirty="0" err="1"/>
              <a:t>리턴값</a:t>
            </a:r>
            <a:r>
              <a:rPr lang="en-US" altLang="ko-KR" dirty="0"/>
              <a:t>, </a:t>
            </a:r>
            <a:r>
              <a:rPr lang="ko-KR" altLang="en-US" dirty="0"/>
              <a:t>가변 매개변수</a:t>
            </a:r>
            <a:r>
              <a:rPr lang="en-US" altLang="ko-KR" dirty="0"/>
              <a:t>, </a:t>
            </a:r>
            <a:r>
              <a:rPr lang="ko-KR" altLang="en-US" dirty="0"/>
              <a:t>기본 매개변수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포인트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함수들을 어떻게 만들고 활용하는지 살펴본다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422298687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함수를 호출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함수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매개변수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함수 호출 시 괄호 내부에 넣는 여러 가지 자료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리턴값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함수를 호출하여 최종적으로 나오는 결과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61" y="3098132"/>
            <a:ext cx="2826580" cy="309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833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B544DC9-9DC5-492B-BCAB-49BA0D01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64" y="1685440"/>
            <a:ext cx="5649858" cy="43943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97F5EC6-8A2C-4890-9517-AB02AAD3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FA475-CAA3-4502-A114-448C7E252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경로는 </a:t>
            </a:r>
            <a:r>
              <a:rPr lang="en-US" altLang="ko-KR" dirty="0"/>
              <a:t>C:\ai\python\anaconda3 </a:t>
            </a:r>
            <a:r>
              <a:rPr lang="ko-KR" altLang="en-US" dirty="0"/>
              <a:t>로 입력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A63307-562C-4513-83D3-1073EDAF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6744C3F-43C8-4162-9E17-74F45C83D046}"/>
              </a:ext>
            </a:extLst>
          </p:cNvPr>
          <p:cNvSpPr/>
          <p:nvPr/>
        </p:nvSpPr>
        <p:spPr>
          <a:xfrm>
            <a:off x="4264494" y="5650444"/>
            <a:ext cx="888017" cy="34601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06069A-F0E2-4D5E-8E5A-3E385131B68C}"/>
              </a:ext>
            </a:extLst>
          </p:cNvPr>
          <p:cNvSpPr/>
          <p:nvPr/>
        </p:nvSpPr>
        <p:spPr>
          <a:xfrm>
            <a:off x="932509" y="4300780"/>
            <a:ext cx="3693735" cy="3743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34071655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</a:t>
            </a:r>
            <a:r>
              <a:rPr lang="en-US" altLang="ko-KR" dirty="0"/>
              <a:t>= </a:t>
            </a:r>
            <a:r>
              <a:rPr lang="ko-KR" altLang="en-US" dirty="0"/>
              <a:t>코드의 집합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기본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8" y="1644361"/>
            <a:ext cx="7281329" cy="104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" y="2847109"/>
            <a:ext cx="7281329" cy="215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75776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매개변수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함수에 매개변수 만들기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4" y="1523222"/>
            <a:ext cx="6958098" cy="98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4" y="2508584"/>
            <a:ext cx="6958098" cy="322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39101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함수에 매개변수 만들기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92" y="1215563"/>
            <a:ext cx="7222981" cy="215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16513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매개변수와 관련된 </a:t>
            </a:r>
            <a:r>
              <a:rPr lang="en-US" altLang="ko-KR" dirty="0" err="1"/>
              <a:t>TypeError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매개변수를 넣지 않은 경우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함수에 매개변수 만들기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90" y="2168655"/>
            <a:ext cx="7341175" cy="200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29" y="4223084"/>
            <a:ext cx="7288064" cy="183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58076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매개변수를 더 많이 넣은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함수에 매개변수 만들기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05" y="1531534"/>
            <a:ext cx="7294245" cy="209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05" y="3773978"/>
            <a:ext cx="7294245" cy="20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93818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가변 매개변수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매개변수를 원하는 만큼 받을 수 있는 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제약</a:t>
            </a:r>
            <a:endParaRPr lang="en-US" altLang="ko-KR" dirty="0"/>
          </a:p>
          <a:p>
            <a:pPr lvl="2"/>
            <a:r>
              <a:rPr lang="ko-KR" altLang="en-US" dirty="0"/>
              <a:t>가변 매개변수 뒤에는 일반 매개변수 올 수 없음</a:t>
            </a:r>
            <a:endParaRPr lang="en-US" altLang="ko-KR" dirty="0"/>
          </a:p>
          <a:p>
            <a:pPr lvl="2"/>
            <a:r>
              <a:rPr lang="ko-KR" altLang="en-US" dirty="0"/>
              <a:t>가변 매개변수는 하나만 사용할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 매개변수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78" y="1888981"/>
            <a:ext cx="7622861" cy="104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46381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가변 매개변수 함수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가변 매개변수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67" y="1603664"/>
            <a:ext cx="7306108" cy="373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76029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기본 매개변수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매개변수 값 입력하지 않았을 경우 매개변수에 들어가는 기본값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매개변수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0" y="2365462"/>
            <a:ext cx="7293886" cy="63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80" y="3083163"/>
            <a:ext cx="7293886" cy="271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12575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 매개변수가 가변 매개변수보다 앞에 올 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 매개변수의 의미가 사라짐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매개변수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80" y="2244389"/>
            <a:ext cx="7354805" cy="374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14383" y="566822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-&gt; </a:t>
            </a: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문자열을 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*values</a:t>
            </a: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에 </a:t>
            </a:r>
            <a:r>
              <a:rPr lang="ko-KR" altLang="en-US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넣고싶은데</a:t>
            </a: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안됨</a:t>
            </a:r>
            <a:endParaRPr lang="en-US" altLang="ko-KR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01285" y="42012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안녕하세요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-&gt;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n=2 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에 넣어지는 거임</a:t>
            </a: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39783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매개변수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66" y="1290521"/>
            <a:ext cx="7455343" cy="258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509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C2517C2-C31A-4305-9397-8F24FC7F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66" y="1662193"/>
            <a:ext cx="5669784" cy="44098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568DD47-5B86-4794-8677-4C4355A8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D0794B-0F2D-413C-97C5-A44702064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Install </a:t>
            </a:r>
            <a:r>
              <a:rPr lang="ko-KR" altLang="en-US" dirty="0"/>
              <a:t>클릭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179386-E215-400E-86B3-E8807C68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47EEEAC-65D8-4F50-87E3-B0C359B90811}"/>
              </a:ext>
            </a:extLst>
          </p:cNvPr>
          <p:cNvSpPr/>
          <p:nvPr/>
        </p:nvSpPr>
        <p:spPr>
          <a:xfrm>
            <a:off x="4461953" y="5608375"/>
            <a:ext cx="935332" cy="38559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27965347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가변 매개변수가 기본 매개변수보다 앞에 올 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가변 매개변수가 우선됨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매개변수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6" y="2227436"/>
            <a:ext cx="7648535" cy="374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44355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매개변수</a:t>
            </a: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39" y="1224412"/>
            <a:ext cx="7532575" cy="321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40085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키워드 매개변수</a:t>
            </a:r>
            <a:endParaRPr lang="en-US" altLang="ko-KR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매개변수 이름을 지정해서 입력하는 매개변수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매개변수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93" y="2315178"/>
            <a:ext cx="7280710" cy="62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93" y="3037358"/>
            <a:ext cx="7280710" cy="218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77049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매개변수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28" y="1310612"/>
            <a:ext cx="7382059" cy="364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95728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기본 매개변수 중에서 필요한 값만 입력하기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여러 함수 호출 형태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매개변수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3" y="2273806"/>
            <a:ext cx="7263332" cy="369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 flipV="1">
            <a:off x="2083777" y="2725615"/>
            <a:ext cx="386861" cy="984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2409092" y="2725615"/>
            <a:ext cx="334108" cy="984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787162" y="2725615"/>
            <a:ext cx="492369" cy="958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7606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</a:pPr>
            <a:r>
              <a:rPr lang="ko-KR" altLang="en-US" dirty="0"/>
              <a:t>첫 번째 매개변수 </a:t>
            </a:r>
            <a:r>
              <a:rPr lang="en-US" altLang="ko-KR" dirty="0"/>
              <a:t>a : </a:t>
            </a:r>
            <a:r>
              <a:rPr lang="ko-KR" altLang="en-US" dirty="0"/>
              <a:t>일반 매개변수이므로 해당 위치에 반드시 입력해야 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8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키워드 지정하여 매개변수 입력하는 경우 매개변수 순서를 원하는 대로 입력할 수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10</a:t>
            </a:r>
            <a:r>
              <a:rPr lang="ko-KR" altLang="en-US" dirty="0"/>
              <a:t>행 </a:t>
            </a:r>
            <a:r>
              <a:rPr lang="en-US" altLang="ko-KR" dirty="0"/>
              <a:t>4</a:t>
            </a:r>
            <a:r>
              <a:rPr lang="ko-KR" altLang="en-US" dirty="0"/>
              <a:t>번 </a:t>
            </a:r>
            <a:r>
              <a:rPr lang="en-US" altLang="ko-KR" dirty="0"/>
              <a:t>: b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생략한 형태</a:t>
            </a:r>
            <a:r>
              <a:rPr lang="en-US" altLang="ko-KR" dirty="0"/>
              <a:t>. </a:t>
            </a:r>
            <a:r>
              <a:rPr lang="ko-KR" altLang="en-US" dirty="0"/>
              <a:t>키워드 매개변수 사용하여 필요한 매개변수에만 값을 전달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매개변수</a:t>
            </a:r>
          </a:p>
        </p:txBody>
      </p:sp>
    </p:spTree>
    <p:extLst>
      <p:ext uri="{BB962C8B-B14F-4D97-AF65-F5344CB8AC3E}">
        <p14:creationId xmlns:p14="http://schemas.microsoft.com/office/powerpoint/2010/main" val="416370107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리턴값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(return value)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함수의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96" y="2314737"/>
            <a:ext cx="7230080" cy="190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779453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자료 없이 </a:t>
            </a:r>
            <a:r>
              <a:rPr lang="ko-KR" altLang="en-US" dirty="0" err="1"/>
              <a:t>리턴하기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return </a:t>
            </a:r>
            <a:r>
              <a:rPr lang="ko-KR" altLang="en-US" dirty="0"/>
              <a:t>키워드 </a:t>
            </a:r>
            <a:r>
              <a:rPr lang="en-US" altLang="ko-KR" dirty="0"/>
              <a:t>: </a:t>
            </a:r>
            <a:r>
              <a:rPr lang="ko-KR" altLang="en-US" dirty="0"/>
              <a:t>함수를 실행했던 위치로 돌아가게 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35" y="2332987"/>
            <a:ext cx="7377373" cy="2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458539" y="33937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리턴 다음 코드는 실행이 안됨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831123" y="3956538"/>
            <a:ext cx="272562" cy="712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2787162" y="3962303"/>
            <a:ext cx="307730" cy="86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458539" y="3684474"/>
            <a:ext cx="372584" cy="342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458539" y="3684474"/>
            <a:ext cx="328623" cy="342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941027" y="451174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>
                <a:solidFill>
                  <a:srgbClr val="09885A"/>
                </a:solidFill>
                <a:latin typeface="Courier New" panose="02070309020205020404" pitchFamily="49" charset="0"/>
              </a:rPr>
              <a:t>돌아감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31051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자료와 함께 </a:t>
            </a:r>
            <a:r>
              <a:rPr lang="ko-KR" altLang="en-US" dirty="0" err="1"/>
              <a:t>리턴하기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리턴 뒤에 자료 입력하면 자료 가지고 돌아감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55" y="2181269"/>
            <a:ext cx="7177867" cy="246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404061" y="386861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가지고 돌아감 </a:t>
            </a:r>
            <a:r>
              <a:rPr lang="en-US" altLang="ko-KR" dirty="0" smtClean="0">
                <a:solidFill>
                  <a:srgbClr val="09885A"/>
                </a:solidFill>
                <a:latin typeface="Courier New" panose="02070309020205020404" pitchFamily="49" charset="0"/>
              </a:rPr>
              <a:t>-&gt; 100 -&gt; value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2039815" y="3244362"/>
            <a:ext cx="826477" cy="52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576146" y="3302223"/>
            <a:ext cx="624254" cy="566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453053" y="4053845"/>
            <a:ext cx="1072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837592" y="4101081"/>
            <a:ext cx="1160585" cy="681965"/>
          </a:xfrm>
          <a:custGeom>
            <a:avLst/>
            <a:gdLst>
              <a:gd name="connsiteX0" fmla="*/ 1160585 w 1160585"/>
              <a:gd name="connsiteY0" fmla="*/ 136811 h 681965"/>
              <a:gd name="connsiteX1" fmla="*/ 888023 w 1160585"/>
              <a:gd name="connsiteY1" fmla="*/ 550050 h 681965"/>
              <a:gd name="connsiteX2" fmla="*/ 580293 w 1160585"/>
              <a:gd name="connsiteY2" fmla="*/ 681934 h 681965"/>
              <a:gd name="connsiteX3" fmla="*/ 272562 w 1160585"/>
              <a:gd name="connsiteY3" fmla="*/ 558842 h 681965"/>
              <a:gd name="connsiteX4" fmla="*/ 105508 w 1160585"/>
              <a:gd name="connsiteY4" fmla="*/ 233527 h 681965"/>
              <a:gd name="connsiteX5" fmla="*/ 105508 w 1160585"/>
              <a:gd name="connsiteY5" fmla="*/ 31304 h 681965"/>
              <a:gd name="connsiteX6" fmla="*/ 79131 w 1160585"/>
              <a:gd name="connsiteY6" fmla="*/ 4927 h 681965"/>
              <a:gd name="connsiteX7" fmla="*/ 0 w 1160585"/>
              <a:gd name="connsiteY7" fmla="*/ 75265 h 681965"/>
              <a:gd name="connsiteX8" fmla="*/ 79131 w 1160585"/>
              <a:gd name="connsiteY8" fmla="*/ 4927 h 681965"/>
              <a:gd name="connsiteX9" fmla="*/ 211016 w 1160585"/>
              <a:gd name="connsiteY9" fmla="*/ 75265 h 68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0585" h="681965">
                <a:moveTo>
                  <a:pt x="1160585" y="136811"/>
                </a:moveTo>
                <a:cubicBezTo>
                  <a:pt x="1072661" y="298003"/>
                  <a:pt x="984738" y="459196"/>
                  <a:pt x="888023" y="550050"/>
                </a:cubicBezTo>
                <a:cubicBezTo>
                  <a:pt x="791308" y="640904"/>
                  <a:pt x="682870" y="680469"/>
                  <a:pt x="580293" y="681934"/>
                </a:cubicBezTo>
                <a:cubicBezTo>
                  <a:pt x="477716" y="683399"/>
                  <a:pt x="351693" y="633576"/>
                  <a:pt x="272562" y="558842"/>
                </a:cubicBezTo>
                <a:cubicBezTo>
                  <a:pt x="193431" y="484108"/>
                  <a:pt x="133350" y="321450"/>
                  <a:pt x="105508" y="233527"/>
                </a:cubicBezTo>
                <a:cubicBezTo>
                  <a:pt x="77666" y="145604"/>
                  <a:pt x="109904" y="69404"/>
                  <a:pt x="105508" y="31304"/>
                </a:cubicBezTo>
                <a:cubicBezTo>
                  <a:pt x="101112" y="-6796"/>
                  <a:pt x="96716" y="-2400"/>
                  <a:pt x="79131" y="4927"/>
                </a:cubicBezTo>
                <a:cubicBezTo>
                  <a:pt x="61546" y="12254"/>
                  <a:pt x="0" y="75265"/>
                  <a:pt x="0" y="75265"/>
                </a:cubicBezTo>
                <a:cubicBezTo>
                  <a:pt x="0" y="75265"/>
                  <a:pt x="43962" y="4927"/>
                  <a:pt x="79131" y="4927"/>
                </a:cubicBezTo>
                <a:cubicBezTo>
                  <a:pt x="114300" y="4927"/>
                  <a:pt x="172916" y="75265"/>
                  <a:pt x="211016" y="752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73674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아무것도 </a:t>
            </a:r>
            <a:r>
              <a:rPr lang="ko-KR" altLang="en-US" dirty="0" err="1"/>
              <a:t>리턴하지</a:t>
            </a:r>
            <a:r>
              <a:rPr lang="ko-KR" altLang="en-US" dirty="0"/>
              <a:t> 않기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None : ‘</a:t>
            </a:r>
            <a:r>
              <a:rPr lang="ko-KR" altLang="en-US" dirty="0"/>
              <a:t>없다</a:t>
            </a:r>
            <a:r>
              <a:rPr lang="en-US" altLang="ko-KR" dirty="0"/>
              <a:t>’</a:t>
            </a:r>
            <a:r>
              <a:rPr lang="ko-KR" altLang="en-US" dirty="0"/>
              <a:t>라는 의미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리턴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1" y="2214281"/>
            <a:ext cx="7467600" cy="252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71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1B5EB9-EA28-4689-9176-3BEC44D2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089624-3D74-4D93-AF37-46BBBB9A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20091-5407-48D6-910F-DB66EF1C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10" y="1815883"/>
            <a:ext cx="5591741" cy="43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0529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일반적인 형태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값을 만들어 리턴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기본적인 함수의 활용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3" y="2240850"/>
            <a:ext cx="7374412" cy="2258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01643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범위 내부의 정수를 모두 더하는 함수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기본적인 함수의 활용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26" y="1580455"/>
            <a:ext cx="7082790" cy="15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02" y="3128350"/>
            <a:ext cx="7082790" cy="297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03927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기본 매개변수와 키워드 </a:t>
            </a:r>
            <a:r>
              <a:rPr lang="ko-KR" altLang="en-US" dirty="0" err="1"/>
              <a:t>매개변수를</a:t>
            </a:r>
            <a:r>
              <a:rPr lang="ko-KR" altLang="en-US" dirty="0"/>
              <a:t> 활용해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                 </a:t>
            </a:r>
            <a:r>
              <a:rPr lang="ko-KR" altLang="en-US" dirty="0"/>
              <a:t>범위의 정수를 더하는 함수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기본적인 함수의 활용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71" y="1927465"/>
            <a:ext cx="6771797" cy="412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47807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rgbClr val="C00000"/>
                </a:solidFill>
              </a:rPr>
              <a:t>호출 </a:t>
            </a:r>
            <a:r>
              <a:rPr lang="en-US" altLang="ko-KR" sz="1800" dirty="0"/>
              <a:t>: </a:t>
            </a:r>
            <a:r>
              <a:rPr lang="ko-KR" altLang="en-US" sz="1800" dirty="0"/>
              <a:t>함수를 실행하는 행위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b="1" dirty="0">
                <a:solidFill>
                  <a:srgbClr val="C00000"/>
                </a:solidFill>
              </a:rPr>
              <a:t>매개변수 </a:t>
            </a:r>
            <a:r>
              <a:rPr lang="en-US" altLang="ko-KR" sz="1800" dirty="0"/>
              <a:t>: </a:t>
            </a:r>
            <a:r>
              <a:rPr lang="ko-KR" altLang="en-US" sz="1800" dirty="0"/>
              <a:t>함수의 괄호 내부에 넣는 것</a:t>
            </a:r>
            <a:endParaRPr lang="en-US" altLang="ko-KR" sz="1800" dirty="0"/>
          </a:p>
          <a:p>
            <a:endParaRPr lang="en-US" altLang="ko-KR" sz="1800" b="1" dirty="0">
              <a:solidFill>
                <a:srgbClr val="C00000"/>
              </a:solidFill>
            </a:endParaRPr>
          </a:p>
          <a:p>
            <a:r>
              <a:rPr lang="ko-KR" altLang="en-US" sz="1800" b="1" dirty="0" err="1">
                <a:solidFill>
                  <a:srgbClr val="C00000"/>
                </a:solidFill>
              </a:rPr>
              <a:t>리턴값</a:t>
            </a:r>
            <a:r>
              <a:rPr lang="ko-KR" altLang="en-US" sz="1800" b="1" dirty="0">
                <a:solidFill>
                  <a:srgbClr val="C00000"/>
                </a:solidFill>
              </a:rPr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함수의 최종적인 결과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b="1" dirty="0">
                <a:solidFill>
                  <a:srgbClr val="C00000"/>
                </a:solidFill>
              </a:rPr>
              <a:t>가변 매개변수 함수 </a:t>
            </a:r>
            <a:r>
              <a:rPr lang="en-US" altLang="ko-KR" sz="1800" dirty="0"/>
              <a:t>: </a:t>
            </a:r>
            <a:r>
              <a:rPr lang="ko-KR" altLang="en-US" sz="1800" dirty="0"/>
              <a:t>매개변수를 원하는 만큼 받을 수 있는 함수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b="1" dirty="0">
                <a:solidFill>
                  <a:srgbClr val="C00000"/>
                </a:solidFill>
              </a:rPr>
              <a:t>기본 매개 변수 </a:t>
            </a:r>
            <a:r>
              <a:rPr lang="en-US" altLang="ko-KR" sz="1800" dirty="0"/>
              <a:t>: </a:t>
            </a:r>
            <a:r>
              <a:rPr lang="ko-KR" altLang="en-US" sz="1800" dirty="0"/>
              <a:t>매개변수에 아무 것도 넣지 않아도 들어가는 값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93012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같이 방정식을 </a:t>
            </a:r>
            <a:r>
              <a:rPr lang="ko-KR" altLang="en-US" dirty="0" err="1"/>
              <a:t>파이썬</a:t>
            </a:r>
            <a:r>
              <a:rPr lang="ko-KR" altLang="en-US" dirty="0"/>
              <a:t> 함수로 </a:t>
            </a:r>
            <a:r>
              <a:rPr lang="ko-KR" altLang="en-US" dirty="0" err="1"/>
              <a:t>만들어보세요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기본적인 함수의 활용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77" y="1698913"/>
            <a:ext cx="7196066" cy="3870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673356" y="3244334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리턴값을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받아 리턴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62546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다음 빈칸을 채워 매개변수로 전달된 값들을 모두 곱해서 </a:t>
            </a:r>
            <a:r>
              <a:rPr lang="ko-KR" altLang="en-US" dirty="0" err="1"/>
              <a:t>리턴하는</a:t>
            </a:r>
            <a:r>
              <a:rPr lang="ko-KR" altLang="en-US" dirty="0"/>
              <a:t> 가변 매개변수 함수를 </a:t>
            </a:r>
            <a:r>
              <a:rPr lang="ko-KR" altLang="en-US" dirty="0" err="1"/>
              <a:t>만들어보세요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기본적인 함수의 활용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77" y="2249905"/>
            <a:ext cx="7339805" cy="303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673356" y="3244334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가변변수를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받아서 리턴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9441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17249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35183" y="3338560"/>
            <a:ext cx="7315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함수의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A4A50-8CB6-404A-9264-82B04CAB7A97}"/>
              </a:ext>
            </a:extLst>
          </p:cNvPr>
          <p:cNvSpPr txBox="1"/>
          <p:nvPr/>
        </p:nvSpPr>
        <p:spPr>
          <a:xfrm>
            <a:off x="458783" y="3338560"/>
            <a:ext cx="952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05-2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3323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866274"/>
            <a:ext cx="7886700" cy="531068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튜플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람다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파일 처리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제너레이터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8351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키워드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람다</a:t>
            </a:r>
            <a:r>
              <a:rPr lang="en-US" altLang="ko-KR" dirty="0"/>
              <a:t>, with </a:t>
            </a:r>
            <a:r>
              <a:rPr lang="ko-KR" altLang="en-US" dirty="0"/>
              <a:t>구문</a:t>
            </a:r>
            <a:endParaRPr lang="en-US" altLang="ko-KR" dirty="0"/>
          </a:p>
          <a:p>
            <a:pPr marL="0" indent="0" algn="just">
              <a:lnSpc>
                <a:spcPct val="150000"/>
              </a:lnSpc>
              <a:buNone/>
            </a:pPr>
            <a:endParaRPr lang="en-US" altLang="ko-KR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포인트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/>
              <a:t>람다</a:t>
            </a:r>
            <a:r>
              <a:rPr lang="en-US" altLang="ko-KR" dirty="0"/>
              <a:t>, </a:t>
            </a:r>
            <a:r>
              <a:rPr lang="ko-KR" altLang="en-US" dirty="0"/>
              <a:t>파일 처리는 </a:t>
            </a:r>
            <a:r>
              <a:rPr lang="ko-KR" altLang="en-US" dirty="0" err="1"/>
              <a:t>파이썬만의</a:t>
            </a:r>
            <a:r>
              <a:rPr lang="ko-KR" altLang="en-US" dirty="0"/>
              <a:t> 특별한 문법이라 따로 공부하지 않으면 다른 프로그래밍 언어를 배웠던 사람도 이해하기 어렵다</a:t>
            </a:r>
            <a:r>
              <a:rPr lang="en-US" altLang="ko-KR" dirty="0"/>
              <a:t>. </a:t>
            </a:r>
            <a:r>
              <a:rPr lang="ko-KR" altLang="en-US" dirty="0" err="1"/>
              <a:t>튜플</a:t>
            </a:r>
            <a:r>
              <a:rPr lang="ko-KR" altLang="en-US" dirty="0"/>
              <a:t> 람다</a:t>
            </a:r>
            <a:r>
              <a:rPr lang="en-US" altLang="ko-KR" dirty="0"/>
              <a:t>, </a:t>
            </a:r>
            <a:r>
              <a:rPr lang="ko-KR" altLang="en-US" dirty="0"/>
              <a:t>파일 처리 등 함수와 관련된 </a:t>
            </a:r>
            <a:r>
              <a:rPr lang="ko-KR" altLang="en-US" dirty="0" err="1"/>
              <a:t>파이썬의</a:t>
            </a:r>
            <a:r>
              <a:rPr lang="ko-KR" altLang="en-US" dirty="0"/>
              <a:t> 특별한 문법과 기능을 살펴본다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2637221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C533BD-4242-4BC3-980F-35C94840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41" y="1689315"/>
            <a:ext cx="5236385" cy="407274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80685D-015E-4BC4-8511-718FE7B6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E838E-8F26-4F09-B0A2-B98A1AF5D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Next </a:t>
            </a:r>
            <a:r>
              <a:rPr lang="ko-KR" altLang="en-US" dirty="0"/>
              <a:t>버튼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E1168F-C366-42A8-9A2E-09B32376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9B95CE-7FC8-4EE7-AA72-B8C6928F693A}"/>
              </a:ext>
            </a:extLst>
          </p:cNvPr>
          <p:cNvSpPr/>
          <p:nvPr/>
        </p:nvSpPr>
        <p:spPr>
          <a:xfrm>
            <a:off x="4120582" y="5375927"/>
            <a:ext cx="902836" cy="34197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131475446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dirty="0" err="1">
                <a:solidFill>
                  <a:srgbClr val="C00000"/>
                </a:solidFill>
              </a:rPr>
              <a:t>튜플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(tuple)</a:t>
            </a:r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함수와 함께 많이 사용되는 리스트와 비슷한 </a:t>
            </a:r>
            <a:r>
              <a:rPr lang="ko-KR" altLang="en-US" dirty="0" err="1"/>
              <a:t>자료형으로</a:t>
            </a:r>
            <a:r>
              <a:rPr lang="en-US" altLang="ko-KR" dirty="0"/>
              <a:t>, </a:t>
            </a:r>
            <a:r>
              <a:rPr lang="ko-KR" altLang="en-US" dirty="0"/>
              <a:t>한번 결정된 요소를 바꿀 수 없다는 점이 리스트와 다름</a:t>
            </a:r>
            <a:endParaRPr lang="en-US" altLang="ko-KR" dirty="0"/>
          </a:p>
          <a:p>
            <a:pPr lvl="1" algn="just">
              <a:lnSpc>
                <a:spcPct val="150000"/>
              </a:lnSpc>
            </a:pP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람다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(lambda)</a:t>
            </a:r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매개변수로 함수를 전달하기 위해 함수 구문을 작성하는 것이 번거롭고</a:t>
            </a:r>
            <a:r>
              <a:rPr lang="en-US" altLang="ko-KR" dirty="0"/>
              <a:t> </a:t>
            </a:r>
            <a:r>
              <a:rPr lang="ko-KR" altLang="en-US" dirty="0"/>
              <a:t>코드 낭비라 생각될 때 함수를 간단하고 쉽게 선언하는 방법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35494814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C00000"/>
                </a:solidFill>
              </a:rPr>
              <a:t>튜플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(tuple)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리스트와</a:t>
            </a:r>
            <a:r>
              <a:rPr lang="en-US" altLang="ko-KR" dirty="0"/>
              <a:t> </a:t>
            </a:r>
            <a:r>
              <a:rPr lang="ko-KR" altLang="en-US" dirty="0"/>
              <a:t>유사한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한번 결정된 요소는 바꿀 수 없음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12" y="2753346"/>
            <a:ext cx="6967625" cy="5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96" y="3410707"/>
            <a:ext cx="6967625" cy="244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04324" y="1274654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278 </a:t>
            </a:r>
            <a:r>
              <a:rPr lang="ko-KR" altLang="en-US"/>
              <a:t>리턴 보충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489212" y="1771269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List = [1,2,3]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2513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4" y="1245928"/>
            <a:ext cx="7484226" cy="185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673356" y="3244334"/>
            <a:ext cx="31373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대입을 할 수 가없음</a:t>
            </a:r>
            <a:endParaRPr lang="en-US" altLang="ko-K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한번 </a:t>
            </a:r>
            <a:r>
              <a:rPr lang="ko-KR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값넣으면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변경 불가능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6208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괄호 없는 </a:t>
            </a:r>
            <a:r>
              <a:rPr lang="ko-KR" altLang="en-US" dirty="0" err="1" smtClean="0"/>
              <a:t>튜플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6" y="2345355"/>
            <a:ext cx="7253807" cy="30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84357" y="174541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이게중요</a:t>
            </a:r>
            <a:endParaRPr lang="en-US" altLang="ko-K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00189" y="1385802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 </a:t>
            </a:r>
            <a:r>
              <a:rPr lang="ko-KR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언패킹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46362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괄호를 생략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66" y="1572404"/>
            <a:ext cx="7395289" cy="392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62" y="3884382"/>
            <a:ext cx="2892829" cy="225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15650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활용 예시 </a:t>
            </a:r>
            <a:r>
              <a:rPr lang="en-US" altLang="ko-KR" dirty="0"/>
              <a:t>– </a:t>
            </a:r>
            <a:r>
              <a:rPr lang="ko-KR" altLang="en-US" dirty="0"/>
              <a:t>변수의 값을 교환하는 </a:t>
            </a:r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85" y="1621154"/>
            <a:ext cx="7151390" cy="405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09028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튜플과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여러 개의 값 </a:t>
            </a:r>
            <a:r>
              <a:rPr lang="ko-KR" altLang="en-US" dirty="0" err="1"/>
              <a:t>리턴하기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튜플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6" y="2273965"/>
            <a:ext cx="7296583" cy="159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5" y="3968975"/>
            <a:ext cx="7296584" cy="1574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60689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람다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(lambda)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기능을 매개변수로 전달하는 코드를 더 효율적으로 작성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함수의 매개변수로 함수 전달하기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83" y="3050357"/>
            <a:ext cx="5961685" cy="294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36500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filter() </a:t>
            </a:r>
            <a:r>
              <a:rPr lang="ko-KR" altLang="en-US" dirty="0">
                <a:solidFill>
                  <a:srgbClr val="C00000"/>
                </a:solidFill>
              </a:rPr>
              <a:t>함수와 </a:t>
            </a:r>
            <a:r>
              <a:rPr lang="en-US" altLang="ko-KR" dirty="0">
                <a:solidFill>
                  <a:srgbClr val="C00000"/>
                </a:solidFill>
              </a:rPr>
              <a:t>map()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함수를 매개변수로 전달하는 대표적인 표준함수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81" y="2229552"/>
            <a:ext cx="6799191" cy="68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04" y="2981530"/>
            <a:ext cx="6799191" cy="66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04" y="3647190"/>
            <a:ext cx="6696922" cy="250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98921" y="43128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제곱승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이렇게 표현함</a:t>
            </a:r>
            <a:endParaRPr lang="en-US" altLang="ko-K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**2 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제곱</a:t>
            </a:r>
            <a:endParaRPr lang="en-US" altLang="ko-K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*** 3</a:t>
            </a: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승</a:t>
            </a:r>
            <a:endParaRPr lang="pt-BR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2559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4" y="1225838"/>
            <a:ext cx="6341472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6" y="3586788"/>
            <a:ext cx="6237199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77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컴퓨터 프로그램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프로그래밍 언어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파이썬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6EE98-3F11-4C54-88A5-0D174F3C4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3F88B2B-2A0E-47D0-A566-93CE489E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88" y="1694804"/>
            <a:ext cx="5443538" cy="42338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BD9B9C-95D6-4FAC-B85F-46B9F5D6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6607D-160F-4304-9B8E-6033BDB9D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Next </a:t>
            </a:r>
            <a:r>
              <a:rPr lang="ko-KR" altLang="en-US" dirty="0"/>
              <a:t>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256A1D-A0C2-4872-AC17-339E1F2A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4E3707E-811E-4A64-BAEB-5FA91D25A46F}"/>
              </a:ext>
            </a:extLst>
          </p:cNvPr>
          <p:cNvSpPr/>
          <p:nvPr/>
        </p:nvSpPr>
        <p:spPr>
          <a:xfrm>
            <a:off x="4305658" y="5531858"/>
            <a:ext cx="846853" cy="2877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353407444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람다란 </a:t>
            </a:r>
            <a:r>
              <a:rPr lang="en-US" altLang="ko-KR" dirty="0"/>
              <a:t>‘</a:t>
            </a:r>
            <a:r>
              <a:rPr lang="ko-KR" altLang="en-US" dirty="0"/>
              <a:t>간단한 함수를 쉽게 선언하는 방법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endParaRPr lang="en-US" altLang="ko-KR" sz="800" dirty="0"/>
          </a:p>
          <a:p>
            <a:endParaRPr lang="en-US" altLang="ko-KR" sz="800" dirty="0"/>
          </a:p>
          <a:p>
            <a:pPr lvl="1"/>
            <a:r>
              <a:rPr lang="ko-KR" altLang="en-US" dirty="0"/>
              <a:t>이전 코드를 람다로 변경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66" y="1647046"/>
            <a:ext cx="6528134" cy="57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65" y="2743200"/>
            <a:ext cx="6264485" cy="341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01276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9" y="1226878"/>
            <a:ext cx="6447583" cy="356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1820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070812"/>
            <a:ext cx="7886700" cy="5106152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 err="1"/>
              <a:t>인라인</a:t>
            </a:r>
            <a:r>
              <a:rPr lang="ko-KR" altLang="en-US" dirty="0"/>
              <a:t> 람다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함수의 매개변수에 람다 곧바로 넣을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73" y="2002612"/>
            <a:ext cx="6607442" cy="406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54533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매개변수가 여러 개인 람다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15" y="1787762"/>
            <a:ext cx="7412961" cy="61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93982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파일의 처리</a:t>
            </a:r>
            <a:endParaRPr lang="en-US" altLang="ko-KR" dirty="0"/>
          </a:p>
          <a:p>
            <a:r>
              <a:rPr lang="ko-KR" altLang="en-US" dirty="0"/>
              <a:t>파일 열기 </a:t>
            </a:r>
            <a:r>
              <a:rPr lang="en-US" altLang="ko-KR" dirty="0"/>
              <a:t>(open) –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읽기 </a:t>
            </a:r>
            <a:r>
              <a:rPr lang="en-US" altLang="ko-KR" dirty="0"/>
              <a:t>(read) – </a:t>
            </a:r>
            <a:r>
              <a:rPr lang="ko-KR" altLang="en-US" dirty="0"/>
              <a:t>파일 쓰기 </a:t>
            </a:r>
            <a:r>
              <a:rPr lang="en-US" altLang="ko-KR" dirty="0"/>
              <a:t>(write)</a:t>
            </a:r>
          </a:p>
          <a:p>
            <a:endParaRPr lang="en-US" altLang="ko-KR" dirty="0"/>
          </a:p>
          <a:p>
            <a:r>
              <a:rPr lang="ko-KR" altLang="en-US" dirty="0"/>
              <a:t>파일 열고 닫기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C00000"/>
                </a:solidFill>
              </a:rPr>
              <a:t>open()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모드에 다음을 지정할 수 있음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처리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56" y="3086360"/>
            <a:ext cx="7225319" cy="6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863" y="4308763"/>
            <a:ext cx="5778904" cy="171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86721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>
                <a:solidFill>
                  <a:srgbClr val="C00000"/>
                </a:solidFill>
              </a:rPr>
              <a:t>closed()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처리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67" y="1530669"/>
            <a:ext cx="7446211" cy="69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67" y="2800957"/>
            <a:ext cx="7446211" cy="101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66" y="3819136"/>
            <a:ext cx="7446212" cy="159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66996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</a:pPr>
            <a:r>
              <a:rPr lang="ko-KR" altLang="en-US" dirty="0"/>
              <a:t>프로그램 실행 시 폴더에 </a:t>
            </a:r>
            <a:r>
              <a:rPr lang="en-US" altLang="ko-KR" dirty="0"/>
              <a:t>basic.txt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실행 시 다음 형태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open() </a:t>
            </a:r>
            <a:r>
              <a:rPr lang="ko-KR" altLang="en-US" dirty="0"/>
              <a:t>함수로 열면 </a:t>
            </a:r>
            <a:r>
              <a:rPr lang="en-US" altLang="ko-KR" dirty="0"/>
              <a:t>close() </a:t>
            </a:r>
            <a:r>
              <a:rPr lang="ko-KR" altLang="en-US" dirty="0"/>
              <a:t>함수로 닫아야 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처리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33" y="2133394"/>
            <a:ext cx="2108447" cy="138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280" y="2109330"/>
            <a:ext cx="5101330" cy="145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8651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010654"/>
            <a:ext cx="7886700" cy="51663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with </a:t>
            </a:r>
            <a:r>
              <a:rPr lang="ko-KR" altLang="en-US" dirty="0">
                <a:solidFill>
                  <a:srgbClr val="C00000"/>
                </a:solidFill>
              </a:rPr>
              <a:t>키워드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조건문과 </a:t>
            </a:r>
            <a:r>
              <a:rPr lang="ko-KR" altLang="en-US" dirty="0" err="1"/>
              <a:t>반복문</a:t>
            </a:r>
            <a:r>
              <a:rPr lang="ko-KR" altLang="en-US" dirty="0"/>
              <a:t> 들어가다 보면 파일을 열고서 닫지 않는 실수 하는 경우 생길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with </a:t>
            </a:r>
            <a:r>
              <a:rPr lang="ko-KR" altLang="en-US" dirty="0"/>
              <a:t>구문 종료 시 파일을 자동으로 닫음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슬라이드 </a:t>
            </a:r>
            <a:r>
              <a:rPr lang="en-US" altLang="ko-KR" dirty="0"/>
              <a:t>#19</a:t>
            </a:r>
            <a:r>
              <a:rPr lang="ko-KR" altLang="en-US" dirty="0"/>
              <a:t>의 코드를 수정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처리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83" y="2891511"/>
            <a:ext cx="7336934" cy="98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67" y="4361448"/>
            <a:ext cx="7336934" cy="161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42318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텍스트 읽기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read()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처리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80" y="2288369"/>
            <a:ext cx="7431924" cy="76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80" y="3056021"/>
            <a:ext cx="7431924" cy="196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28870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191986"/>
            <a:ext cx="8033212" cy="49849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텍스트 한 줄씩 읽기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CSV, XML, JSON </a:t>
            </a:r>
            <a:r>
              <a:rPr lang="ko-KR" altLang="en-US" dirty="0"/>
              <a:t>방법 등으로 텍스트를 사용해 데이터를 구조적으로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CSV</a:t>
            </a:r>
            <a:r>
              <a:rPr lang="en-US" altLang="ko-KR" dirty="0"/>
              <a:t> </a:t>
            </a:r>
            <a:r>
              <a:rPr lang="ko-KR" altLang="en-US" dirty="0"/>
              <a:t>예시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800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한 줄에 하나의 데이터 나타내며 각 줄은 쉼표 사용해 데이터 구분함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첫 줄에 헤더 넣어 각 데이터가 나타내는 바 설명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한 번에 모든 데이터 올려놓고 사용하는 것이 컴퓨터 성능에</a:t>
            </a:r>
            <a:endParaRPr lang="en-US" altLang="ko-KR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ko-KR" dirty="0"/>
              <a:t>     </a:t>
            </a:r>
            <a:r>
              <a:rPr lang="ko-KR" altLang="en-US" dirty="0"/>
              <a:t>영향 미칠 수도 있음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처리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04" y="2664453"/>
            <a:ext cx="6408332" cy="111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032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8F87701-FD2E-4C3B-B083-CA1BF81F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41" y="1681566"/>
            <a:ext cx="5326055" cy="41424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844107E-FC1D-4AD1-AC3B-3E07AFE60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Anaconda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D795EA-CD16-4A8B-BCB0-DD322250B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Finish </a:t>
            </a:r>
            <a:r>
              <a:rPr lang="ko-KR" altLang="en-US" dirty="0"/>
              <a:t>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D0FE35-3234-4C09-9B8D-EE4DC469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1CF0E2-45F2-425B-90F0-321145BF9F71}"/>
              </a:ext>
            </a:extLst>
          </p:cNvPr>
          <p:cNvSpPr/>
          <p:nvPr/>
        </p:nvSpPr>
        <p:spPr>
          <a:xfrm flipV="1">
            <a:off x="4178818" y="5397952"/>
            <a:ext cx="916250" cy="34386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13436772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명의 키와 몸무게 만들기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처리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196" y="1515256"/>
            <a:ext cx="5518783" cy="4717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92979" y="21914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-&gt; List </a:t>
            </a:r>
            <a:r>
              <a:rPr lang="ko-KR" alt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쓰지않아도 자동으로 </a:t>
            </a:r>
            <a:r>
              <a:rPr lang="en-US" altLang="ko-K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list</a:t>
            </a:r>
            <a:r>
              <a:rPr lang="ko-KR" alt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됨 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8291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데이터를 한 줄씩 </a:t>
            </a:r>
            <a:r>
              <a:rPr lang="ko-KR" altLang="en-US" dirty="0" err="1"/>
              <a:t>읽어들일</a:t>
            </a:r>
            <a:r>
              <a:rPr lang="ko-KR" altLang="en-US" dirty="0"/>
              <a:t> 때는 </a:t>
            </a:r>
            <a:r>
              <a:rPr lang="en-US" altLang="ko-KR" dirty="0"/>
              <a:t>for </a:t>
            </a:r>
            <a:r>
              <a:rPr lang="ko-KR" altLang="en-US" dirty="0" err="1"/>
              <a:t>반복문을</a:t>
            </a:r>
            <a:r>
              <a:rPr lang="ko-KR" altLang="en-US" dirty="0"/>
              <a:t> 다음과 같이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키와 몸무게로 비만도 계산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처리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5" y="1575522"/>
            <a:ext cx="6943829" cy="88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65" y="3292803"/>
            <a:ext cx="6718625" cy="2849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007917" y="5521905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(height)/100)**2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3842238" y="5855677"/>
            <a:ext cx="2391508" cy="2864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304457" y="5706571"/>
            <a:ext cx="571111" cy="14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38966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처리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41" y="1166522"/>
            <a:ext cx="7104179" cy="497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44944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빈 칸을 채워서 실행결과처럼 출력되게 </a:t>
            </a:r>
            <a:r>
              <a:rPr lang="ko-KR" altLang="en-US" dirty="0" err="1"/>
              <a:t>만들어주세요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67" y="1639253"/>
            <a:ext cx="7283157" cy="12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74573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코드의 빈칸을 채워서 실행결과처럼 결과가 나오게 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68" y="1643668"/>
            <a:ext cx="7156132" cy="395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58075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확인문제</a:t>
            </a: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51" y="1302385"/>
            <a:ext cx="7352928" cy="246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23628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48395" y="3286310"/>
            <a:ext cx="7315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예외 처리</a:t>
            </a:r>
            <a:endParaRPr lang="ko-KR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B1C93-1DC4-477D-B3CC-C29CAEAFC07E}"/>
              </a:ext>
            </a:extLst>
          </p:cNvPr>
          <p:cNvSpPr txBox="1"/>
          <p:nvPr/>
        </p:nvSpPr>
        <p:spPr>
          <a:xfrm>
            <a:off x="615538" y="3286310"/>
            <a:ext cx="8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06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01836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48394" y="3429000"/>
            <a:ext cx="7315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구문 오류와 예외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E9FA4-4659-4936-9F7F-144AD8A7DA66}"/>
              </a:ext>
            </a:extLst>
          </p:cNvPr>
          <p:cNvSpPr txBox="1"/>
          <p:nvPr/>
        </p:nvSpPr>
        <p:spPr>
          <a:xfrm>
            <a:off x="615538" y="3286310"/>
            <a:ext cx="83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06-1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3305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오류의 종류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기본 예외 처리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try except </a:t>
            </a:r>
            <a:r>
              <a:rPr lang="ko-KR" altLang="en-US" b="1" dirty="0"/>
              <a:t>구문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try except else </a:t>
            </a:r>
            <a:r>
              <a:rPr lang="ko-KR" altLang="en-US" b="1" dirty="0"/>
              <a:t>구문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finally </a:t>
            </a:r>
            <a:r>
              <a:rPr lang="ko-KR" altLang="en-US" b="1" dirty="0"/>
              <a:t>구문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50680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키워드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en-US" altLang="ko-KR" dirty="0"/>
              <a:t>: </a:t>
            </a:r>
            <a:r>
              <a:rPr lang="ko-KR" altLang="en-US" dirty="0"/>
              <a:t>구문 오류</a:t>
            </a:r>
            <a:r>
              <a:rPr lang="en-US" altLang="ko-KR" dirty="0"/>
              <a:t>, </a:t>
            </a:r>
            <a:r>
              <a:rPr lang="ko-KR" altLang="en-US" dirty="0"/>
              <a:t>예외 </a:t>
            </a:r>
            <a:r>
              <a:rPr lang="en-US" altLang="ko-KR" dirty="0"/>
              <a:t>(</a:t>
            </a:r>
            <a:r>
              <a:rPr lang="ko-KR" altLang="en-US" dirty="0"/>
              <a:t>런타임 에러</a:t>
            </a:r>
            <a:r>
              <a:rPr lang="en-US" altLang="ko-KR" dirty="0"/>
              <a:t>), </a:t>
            </a:r>
            <a:r>
              <a:rPr lang="ko-KR" altLang="en-US" dirty="0"/>
              <a:t>기본 예외 처리</a:t>
            </a:r>
            <a:r>
              <a:rPr lang="en-US" altLang="ko-KR" dirty="0"/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by except </a:t>
            </a:r>
            <a:r>
              <a:rPr lang="ko-KR" altLang="en-US" dirty="0"/>
              <a:t>구문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포인트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/>
              <a:t>프로그램 활용 시 쉽게 예상치 못하는 상황들에 대해 알아보고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dirty="0" err="1"/>
              <a:t>세분화해본다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2495392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AB6C87B-2370-4B84-B022-76FE316BB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05"/>
          <a:stretch/>
        </p:blipFill>
        <p:spPr>
          <a:xfrm>
            <a:off x="498045" y="2755236"/>
            <a:ext cx="3182802" cy="33079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D5B98E-398D-42E8-B8A6-8F695738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가상환경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23016-9A75-4817-85AF-48343C29D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Anaconda Prompt -&gt; </a:t>
            </a:r>
            <a:r>
              <a:rPr lang="ko-KR" altLang="en-US" dirty="0"/>
              <a:t>마우스 오른쪽 버튼 클릭 </a:t>
            </a:r>
            <a:r>
              <a:rPr lang="en-US" altLang="ko-KR" dirty="0"/>
              <a:t>-&gt; </a:t>
            </a:r>
            <a:r>
              <a:rPr lang="ko-KR" altLang="en-US" dirty="0"/>
              <a:t>자세히 </a:t>
            </a:r>
            <a:r>
              <a:rPr lang="en-US" altLang="ko-KR" dirty="0"/>
              <a:t>-&gt; </a:t>
            </a:r>
            <a:r>
              <a:rPr lang="ko-KR" altLang="en-US" dirty="0"/>
              <a:t>관리자 권한으로 실행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59BC6B-C4E8-42EA-956C-96FB0C09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C38719-4BBB-4A28-80A7-48D9D5AB94C8}"/>
              </a:ext>
            </a:extLst>
          </p:cNvPr>
          <p:cNvSpPr/>
          <p:nvPr/>
        </p:nvSpPr>
        <p:spPr>
          <a:xfrm>
            <a:off x="628651" y="3864784"/>
            <a:ext cx="3017326" cy="54440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108030959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오류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(error)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예외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05" y="1735540"/>
            <a:ext cx="7104761" cy="2403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547433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오류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(error)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구문 오류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(syntax error)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프로그램 실행 전에 발생하는 오류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런타임 오류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(runtime error) </a:t>
            </a:r>
            <a:r>
              <a:rPr lang="en-US" altLang="ko-KR" dirty="0"/>
              <a:t>/ </a:t>
            </a:r>
            <a:r>
              <a:rPr lang="ko-KR" altLang="en-US" dirty="0">
                <a:solidFill>
                  <a:srgbClr val="C00000"/>
                </a:solidFill>
              </a:rPr>
              <a:t>예외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(exception)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프로그램 실행 중에 발생하는 오류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구문 오류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오류의 종류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77" y="4308236"/>
            <a:ext cx="6557814" cy="192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046424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C00000"/>
                </a:solidFill>
              </a:rPr>
              <a:t>SyntaxError</a:t>
            </a:r>
            <a:endParaRPr lang="en-US" altLang="ko-KR" dirty="0">
              <a:solidFill>
                <a:srgbClr val="C00000"/>
              </a:solidFill>
            </a:endParaRPr>
          </a:p>
          <a:p>
            <a:pPr lvl="2"/>
            <a:r>
              <a:rPr lang="ko-KR" altLang="en-US" dirty="0"/>
              <a:t>구문에 문제가 있어 프로그램 실행부터 불가능한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오류의 종류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27" y="1188460"/>
            <a:ext cx="7467600" cy="917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27" y="3120008"/>
            <a:ext cx="7467600" cy="221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30692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예외 </a:t>
            </a:r>
            <a:r>
              <a:rPr lang="en-US" altLang="ko-KR" dirty="0">
                <a:solidFill>
                  <a:srgbClr val="C00000"/>
                </a:solidFill>
              </a:rPr>
              <a:t>/ </a:t>
            </a:r>
            <a:r>
              <a:rPr lang="ko-KR" altLang="en-US" dirty="0">
                <a:solidFill>
                  <a:srgbClr val="C00000"/>
                </a:solidFill>
              </a:rPr>
              <a:t>런타임 오류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실행 중에 발생하는 오류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오류의 종류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5" y="2147154"/>
            <a:ext cx="7529426" cy="203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5" y="4123113"/>
            <a:ext cx="7529426" cy="202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39017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오류의 종류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4" y="1238135"/>
            <a:ext cx="7470795" cy="250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71389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예외 처리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(exception handling)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조건문을</a:t>
            </a:r>
            <a:r>
              <a:rPr lang="ko-KR" altLang="en-US" dirty="0"/>
              <a:t> 사용하는 방법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기본 예외 처리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try </a:t>
            </a:r>
            <a:r>
              <a:rPr lang="ko-KR" altLang="en-US" dirty="0"/>
              <a:t>구문을 사용하는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예외 상황 확인하기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예외 처리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69" y="4000066"/>
            <a:ext cx="5357094" cy="211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73714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정수를 입력하지 않았을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예외 처리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" y="1508067"/>
            <a:ext cx="7424824" cy="186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37690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조건문으로</a:t>
            </a:r>
            <a:r>
              <a:rPr lang="ko-KR" altLang="en-US" dirty="0"/>
              <a:t> 예외 처리하기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위 슬라이드의 경우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 </a:t>
            </a:r>
            <a:r>
              <a:rPr lang="en-US" altLang="ko-KR" dirty="0" err="1"/>
              <a:t>isdigit</a:t>
            </a:r>
            <a:r>
              <a:rPr lang="en-US" altLang="ko-KR" dirty="0"/>
              <a:t>() </a:t>
            </a:r>
            <a:r>
              <a:rPr lang="ko-KR" altLang="en-US" dirty="0"/>
              <a:t>함수 사용하여 숫자로만 구성된 글자인지 확인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예외 처리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53" y="2728907"/>
            <a:ext cx="6357040" cy="350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18505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정수 입력하면 정상적인 값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800" dirty="0"/>
          </a:p>
          <a:p>
            <a:pPr lvl="1"/>
            <a:r>
              <a:rPr lang="ko-KR" altLang="en-US" dirty="0"/>
              <a:t>정수로 변환할 수 없는 문자열 입력하는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예외 처리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4" y="1460876"/>
            <a:ext cx="7275195" cy="1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3" y="3589921"/>
            <a:ext cx="7275195" cy="101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13196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try except </a:t>
            </a:r>
            <a:r>
              <a:rPr lang="ko-KR" altLang="en-US" dirty="0">
                <a:solidFill>
                  <a:srgbClr val="C00000"/>
                </a:solidFill>
              </a:rPr>
              <a:t>구문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예외 처리할 수 있는 구문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어떤 상황에 예외가 발생하는지 완벽하게 이해하고 있지 않아도 프로그램이 강제로 죽어버리는 상황은 막을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try except </a:t>
            </a:r>
            <a:r>
              <a:rPr lang="ko-KR" altLang="en-US" dirty="0"/>
              <a:t>구문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29" y="2245561"/>
            <a:ext cx="7401098" cy="151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15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AD22A5-D4D4-44EB-927C-B2BF051E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2" y="2703126"/>
            <a:ext cx="7092397" cy="20339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6D5B98E-398D-42E8-B8A6-8F695738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가상환경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23016-9A75-4817-85AF-48343C29D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mkdir c:\ai\workspace\python</a:t>
            </a:r>
          </a:p>
          <a:p>
            <a:r>
              <a:rPr lang="en-US" altLang="ko-KR" dirty="0"/>
              <a:t>cd c:\ai\workspace\python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59BC6B-C4E8-42EA-956C-96FB0C09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172B44-3240-447B-B147-761F662CD2BB}"/>
              </a:ext>
            </a:extLst>
          </p:cNvPr>
          <p:cNvSpPr/>
          <p:nvPr/>
        </p:nvSpPr>
        <p:spPr>
          <a:xfrm>
            <a:off x="3180741" y="3021632"/>
            <a:ext cx="3075123" cy="70981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21137815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try except </a:t>
            </a:r>
            <a:r>
              <a:rPr lang="ko-KR" altLang="en-US" dirty="0"/>
              <a:t>구문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1" y="1561234"/>
            <a:ext cx="7325072" cy="326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1" y="4948150"/>
            <a:ext cx="7325072" cy="89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8435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try except </a:t>
            </a:r>
            <a:r>
              <a:rPr lang="ko-KR" altLang="en-US" dirty="0"/>
              <a:t>구문과 </a:t>
            </a:r>
            <a:r>
              <a:rPr lang="en-US" altLang="ko-KR" dirty="0"/>
              <a:t>pass </a:t>
            </a:r>
            <a:r>
              <a:rPr lang="ko-KR" altLang="en-US" dirty="0"/>
              <a:t>키워드 조합하기</a:t>
            </a:r>
            <a:endParaRPr lang="en-US" altLang="ko-KR" dirty="0"/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예외가 발생하면 일단 처리해야 하지만</a:t>
            </a:r>
            <a:r>
              <a:rPr lang="en-US" altLang="ko-KR" dirty="0"/>
              <a:t>, </a:t>
            </a:r>
            <a:r>
              <a:rPr lang="ko-KR" altLang="en-US" dirty="0"/>
              <a:t>해당 코드가 딱히 중요한 부분이 아닌 경우 프로그램 강제 종료부터 막는 목적으로 </a:t>
            </a:r>
            <a:r>
              <a:rPr lang="en-US" altLang="ko-KR" dirty="0"/>
              <a:t>except </a:t>
            </a:r>
            <a:r>
              <a:rPr lang="ko-KR" altLang="en-US" dirty="0"/>
              <a:t>구문에 아무 것도 넣지 않고 </a:t>
            </a:r>
            <a:r>
              <a:rPr lang="en-US" altLang="ko-KR" dirty="0"/>
              <a:t>try </a:t>
            </a:r>
            <a:r>
              <a:rPr lang="ko-KR" altLang="en-US" dirty="0"/>
              <a:t>구문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pass </a:t>
            </a:r>
            <a:r>
              <a:rPr lang="ko-KR" altLang="en-US" dirty="0"/>
              <a:t>키워드를 빈 </a:t>
            </a:r>
            <a:r>
              <a:rPr lang="en-US" altLang="ko-KR" dirty="0"/>
              <a:t>except </a:t>
            </a:r>
            <a:r>
              <a:rPr lang="ko-KR" altLang="en-US" dirty="0"/>
              <a:t>구문에 넣음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try except </a:t>
            </a:r>
            <a:r>
              <a:rPr lang="ko-KR" altLang="en-US" dirty="0"/>
              <a:t>구문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79" y="3506798"/>
            <a:ext cx="7434350" cy="155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69959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숫자로 변환되는 것들만 리스트에 넣기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try except </a:t>
            </a:r>
            <a:r>
              <a:rPr lang="ko-KR" altLang="en-US" dirty="0"/>
              <a:t>구문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32" y="1628811"/>
            <a:ext cx="5242194" cy="441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95850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try except </a:t>
            </a:r>
            <a:r>
              <a:rPr lang="ko-KR" altLang="en-US" dirty="0"/>
              <a:t>구문 뒤에 </a:t>
            </a:r>
            <a:r>
              <a:rPr lang="en-US" altLang="ko-KR" dirty="0"/>
              <a:t>else </a:t>
            </a:r>
            <a:r>
              <a:rPr lang="ko-KR" altLang="en-US" dirty="0"/>
              <a:t>구문 붙여 사용하면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</a:t>
            </a:r>
            <a:r>
              <a:rPr lang="ko-KR" altLang="en-US" dirty="0"/>
              <a:t>예외가 발생하지 않았을 때 실행할 코드 지정할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이 때</a:t>
            </a:r>
            <a:r>
              <a:rPr lang="en-US" altLang="ko-KR" dirty="0"/>
              <a:t>,</a:t>
            </a:r>
            <a:r>
              <a:rPr lang="ko-KR" altLang="en-US" dirty="0"/>
              <a:t> 예외 발생 가능성 있는 코드만 </a:t>
            </a:r>
            <a:r>
              <a:rPr lang="en-US" altLang="ko-KR" dirty="0"/>
              <a:t>try </a:t>
            </a:r>
            <a:r>
              <a:rPr lang="ko-KR" altLang="en-US" dirty="0"/>
              <a:t>구문 내부에 넣고</a:t>
            </a: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     </a:t>
            </a:r>
            <a:r>
              <a:rPr lang="ko-KR" altLang="en-US" dirty="0"/>
              <a:t>나머지는 모두 </a:t>
            </a:r>
            <a:r>
              <a:rPr lang="en-US" altLang="ko-KR" dirty="0"/>
              <a:t>else </a:t>
            </a:r>
            <a:r>
              <a:rPr lang="ko-KR" altLang="en-US" dirty="0"/>
              <a:t>구문으로 빼는 경우 많음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try except else </a:t>
            </a:r>
            <a:r>
              <a:rPr lang="ko-KR" altLang="en-US" dirty="0"/>
              <a:t>구문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47" y="2065996"/>
            <a:ext cx="7303683" cy="213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2667233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try except else </a:t>
            </a:r>
            <a:r>
              <a:rPr lang="ko-KR" altLang="en-US" dirty="0"/>
              <a:t>구문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70" y="1561668"/>
            <a:ext cx="6390714" cy="464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1520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finally </a:t>
            </a:r>
            <a:r>
              <a:rPr lang="ko-KR" altLang="en-US" dirty="0">
                <a:solidFill>
                  <a:srgbClr val="C00000"/>
                </a:solidFill>
              </a:rPr>
              <a:t>구문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예외 처리 구문에서 가장 마지막에 사용할 수 있는 구문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예외 발생 여부와 관계없이 무조건 실행할 경우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16" y="2838701"/>
            <a:ext cx="7278863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31469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51" y="1586344"/>
            <a:ext cx="7557829" cy="446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932144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try, except, finally </a:t>
            </a:r>
            <a:r>
              <a:rPr lang="ko-KR" altLang="en-US" dirty="0"/>
              <a:t>구문의 조합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try </a:t>
            </a:r>
            <a:r>
              <a:rPr lang="ko-KR" altLang="en-US" dirty="0"/>
              <a:t>구문은 단독으로 사용할 수 없으며</a:t>
            </a:r>
            <a:r>
              <a:rPr lang="en-US" altLang="ko-KR" dirty="0"/>
              <a:t>,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</a:t>
            </a:r>
            <a:r>
              <a:rPr lang="ko-KR" altLang="en-US" dirty="0"/>
              <a:t>반드시 </a:t>
            </a:r>
            <a:r>
              <a:rPr lang="en-US" altLang="ko-KR" dirty="0"/>
              <a:t>except </a:t>
            </a:r>
            <a:r>
              <a:rPr lang="ko-KR" altLang="en-US" dirty="0"/>
              <a:t>구문 또는 </a:t>
            </a:r>
            <a:r>
              <a:rPr lang="en-US" altLang="ko-KR" dirty="0"/>
              <a:t>finally </a:t>
            </a:r>
            <a:r>
              <a:rPr lang="ko-KR" altLang="en-US" dirty="0"/>
              <a:t>구문과 함께 사용해야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else </a:t>
            </a:r>
            <a:r>
              <a:rPr lang="ko-KR" altLang="en-US" dirty="0"/>
              <a:t>구문은 반드시 </a:t>
            </a:r>
            <a:r>
              <a:rPr lang="en-US" altLang="ko-KR" dirty="0"/>
              <a:t>except </a:t>
            </a:r>
            <a:r>
              <a:rPr lang="ko-KR" altLang="en-US" dirty="0"/>
              <a:t>구문 뒤에 사용해야 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92" y="1175555"/>
            <a:ext cx="7074303" cy="2176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3044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dirty="0"/>
              <a:t>try + except </a:t>
            </a:r>
            <a:r>
              <a:rPr lang="ko-KR" altLang="en-US" dirty="0"/>
              <a:t>구문 조합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try + except + else </a:t>
            </a:r>
            <a:r>
              <a:rPr lang="ko-KR" altLang="en-US" dirty="0"/>
              <a:t>구문 조합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try + except + finally </a:t>
            </a:r>
            <a:r>
              <a:rPr lang="ko-KR" altLang="en-US" dirty="0"/>
              <a:t>구문 조합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try + except + else + finally </a:t>
            </a:r>
            <a:r>
              <a:rPr lang="ko-KR" altLang="en-US" dirty="0"/>
              <a:t>구문 조합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try + except </a:t>
            </a:r>
            <a:r>
              <a:rPr lang="ko-KR" altLang="en-US" dirty="0"/>
              <a:t>구문 조합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</p:spTree>
    <p:extLst>
      <p:ext uri="{BB962C8B-B14F-4D97-AF65-F5344CB8AC3E}">
        <p14:creationId xmlns:p14="http://schemas.microsoft.com/office/powerpoint/2010/main" val="300287845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오류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50" y="1541837"/>
            <a:ext cx="6934282" cy="304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51" y="4710634"/>
            <a:ext cx="6934281" cy="82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441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5B98E-398D-42E8-B8A6-8F695738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가상환경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23016-9A75-4817-85AF-48343C29D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conda</a:t>
            </a:r>
            <a:r>
              <a:rPr lang="en-US" altLang="ko-KR" dirty="0"/>
              <a:t> create -n </a:t>
            </a:r>
            <a:r>
              <a:rPr lang="en-US" altLang="ko-KR" dirty="0" err="1"/>
              <a:t>python_env</a:t>
            </a:r>
            <a:r>
              <a:rPr lang="en-US" altLang="ko-KR" dirty="0"/>
              <a:t> python=3.6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59BC6B-C4E8-42EA-956C-96FB0C09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AABCAE-7E61-4B03-A328-2610A7A2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3" y="1791502"/>
            <a:ext cx="7886700" cy="116045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4772907-BE51-44E5-9F65-6475D0E5AB32}"/>
              </a:ext>
            </a:extLst>
          </p:cNvPr>
          <p:cNvSpPr/>
          <p:nvPr/>
        </p:nvSpPr>
        <p:spPr>
          <a:xfrm>
            <a:off x="3556575" y="2638049"/>
            <a:ext cx="3998849" cy="42674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401847909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finally</a:t>
            </a:r>
            <a:r>
              <a:rPr lang="ko-KR" altLang="en-US" dirty="0"/>
              <a:t>에 대한 오해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finally </a:t>
            </a:r>
            <a:r>
              <a:rPr lang="ko-KR" altLang="en-US" dirty="0"/>
              <a:t>키워드 설명 예제로 </a:t>
            </a:r>
            <a:r>
              <a:rPr lang="en-US" altLang="ko-KR" dirty="0"/>
              <a:t>‘</a:t>
            </a:r>
            <a:r>
              <a:rPr lang="ko-KR" altLang="en-US" dirty="0"/>
              <a:t>파일 처리</a:t>
            </a:r>
            <a:r>
              <a:rPr lang="en-US" altLang="ko-KR" dirty="0"/>
              <a:t>’</a:t>
            </a:r>
            <a:r>
              <a:rPr lang="ko-KR" altLang="en-US" dirty="0"/>
              <a:t>를 자주 사용하나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en-US" altLang="ko-KR" dirty="0"/>
              <a:t>finally</a:t>
            </a:r>
            <a:r>
              <a:rPr lang="ko-KR" altLang="en-US" dirty="0"/>
              <a:t>의 사용과는 사실 전혀 관련 없음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파일 제대로 닫았는지는 파일 객체의 </a:t>
            </a:r>
            <a:r>
              <a:rPr lang="en-US" altLang="ko-KR" dirty="0"/>
              <a:t>closed </a:t>
            </a:r>
            <a:r>
              <a:rPr lang="ko-KR" altLang="en-US" dirty="0"/>
              <a:t>속성으로 알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16" y="3044661"/>
            <a:ext cx="6171800" cy="301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30392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closed()  </a:t>
            </a:r>
            <a:r>
              <a:rPr lang="ko-KR" altLang="en-US" dirty="0"/>
              <a:t>함수</a:t>
            </a:r>
            <a:r>
              <a:rPr lang="en-US" altLang="ko-KR" dirty="0"/>
              <a:t> </a:t>
            </a:r>
            <a:r>
              <a:rPr lang="ko-KR" altLang="en-US" dirty="0"/>
              <a:t>사용 과정에서 예외 발생하여 </a:t>
            </a:r>
            <a:r>
              <a:rPr lang="en-US" altLang="ko-KR" dirty="0"/>
              <a:t>try </a:t>
            </a:r>
            <a:r>
              <a:rPr lang="ko-KR" altLang="en-US" dirty="0"/>
              <a:t>구문 중간에 튕기는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21" y="1581669"/>
            <a:ext cx="7180204" cy="413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09339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finally </a:t>
            </a:r>
            <a:r>
              <a:rPr lang="ko-KR" altLang="en-US" dirty="0"/>
              <a:t>구문 사용하여 파일 닫게 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40" y="1546340"/>
            <a:ext cx="6890672" cy="344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9" y="4828038"/>
            <a:ext cx="7161382" cy="57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37" y="3978871"/>
            <a:ext cx="3242483" cy="142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57717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50" y="1088858"/>
            <a:ext cx="7886700" cy="50881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try </a:t>
            </a:r>
            <a:r>
              <a:rPr lang="ko-KR" altLang="en-US" dirty="0"/>
              <a:t>구문 내부에서 </a:t>
            </a:r>
            <a:r>
              <a:rPr lang="en-US" altLang="ko-KR" dirty="0"/>
              <a:t>return </a:t>
            </a:r>
            <a:r>
              <a:rPr lang="ko-KR" altLang="en-US" dirty="0"/>
              <a:t>키워드를 사용하는 경우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57" y="2141548"/>
            <a:ext cx="5009759" cy="409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18867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try </a:t>
            </a:r>
            <a:r>
              <a:rPr lang="ko-KR" altLang="en-US" dirty="0"/>
              <a:t>구문 내부에 </a:t>
            </a:r>
            <a:r>
              <a:rPr lang="en-US" altLang="ko-KR" dirty="0"/>
              <a:t>return </a:t>
            </a:r>
            <a:r>
              <a:rPr lang="ko-KR" altLang="en-US" dirty="0"/>
              <a:t>키워드 있음</a:t>
            </a:r>
            <a:endParaRPr lang="en-US" altLang="ko-KR" dirty="0"/>
          </a:p>
          <a:p>
            <a:pPr lvl="3"/>
            <a:r>
              <a:rPr lang="en-US" altLang="ko-KR" dirty="0"/>
              <a:t>try </a:t>
            </a:r>
            <a:r>
              <a:rPr lang="ko-KR" altLang="en-US" dirty="0"/>
              <a:t>구문 중간에서 탈출해도 </a:t>
            </a:r>
            <a:r>
              <a:rPr lang="en-US" altLang="ko-KR" dirty="0"/>
              <a:t>finally </a:t>
            </a:r>
            <a:r>
              <a:rPr lang="ko-KR" altLang="en-US" dirty="0"/>
              <a:t>구문 무조건 실행됨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</p:spTree>
    <p:extLst>
      <p:ext uri="{BB962C8B-B14F-4D97-AF65-F5344CB8AC3E}">
        <p14:creationId xmlns:p14="http://schemas.microsoft.com/office/powerpoint/2010/main" val="137134074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 </a:t>
            </a:r>
            <a:r>
              <a:rPr lang="en-US" altLang="ko-KR" dirty="0"/>
              <a:t>– finally </a:t>
            </a:r>
            <a:r>
              <a:rPr lang="ko-KR" altLang="en-US" dirty="0"/>
              <a:t>키워드 활용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44" y="1544523"/>
            <a:ext cx="5498955" cy="464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53255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altLang="ko-KR" dirty="0"/>
              <a:t>finally </a:t>
            </a:r>
            <a:r>
              <a:rPr lang="ko-KR" altLang="en-US" dirty="0"/>
              <a:t>구문에서 </a:t>
            </a:r>
            <a:r>
              <a:rPr lang="en-US" altLang="ko-KR" dirty="0"/>
              <a:t>close() </a:t>
            </a:r>
            <a:r>
              <a:rPr lang="ko-KR" altLang="en-US" dirty="0"/>
              <a:t>함수 호출하도록 작성하면 코드 깔끔해짐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반복문과 함께 사용하는 경우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break </a:t>
            </a:r>
            <a:r>
              <a:rPr lang="ko-KR" altLang="en-US" dirty="0"/>
              <a:t>키워드로 </a:t>
            </a:r>
            <a:r>
              <a:rPr lang="en-US" altLang="ko-KR" dirty="0"/>
              <a:t>try </a:t>
            </a:r>
            <a:r>
              <a:rPr lang="ko-KR" altLang="en-US" dirty="0"/>
              <a:t>구문 전체 빠져나가도 </a:t>
            </a:r>
            <a:r>
              <a:rPr lang="en-US" altLang="ko-KR" dirty="0"/>
              <a:t>finally </a:t>
            </a:r>
            <a:r>
              <a:rPr lang="ko-KR" altLang="en-US" dirty="0"/>
              <a:t>구문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finally </a:t>
            </a:r>
            <a:r>
              <a:rPr lang="ko-KR" altLang="en-US" dirty="0"/>
              <a:t>구문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34726" y="4439653"/>
            <a:ext cx="1672390" cy="179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31" y="2232486"/>
            <a:ext cx="6163696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59495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구문 오류 </a:t>
            </a:r>
            <a:r>
              <a:rPr lang="en-US" altLang="ko-KR" sz="1800" dirty="0"/>
              <a:t>: </a:t>
            </a:r>
            <a:r>
              <a:rPr lang="ko-KR" altLang="en-US" sz="1800" dirty="0"/>
              <a:t>프로그램의 문법적 오류로 프로그램이 실행조차 되지 않게 만드는 오류</a:t>
            </a:r>
            <a:endParaRPr lang="en-US" altLang="ko-KR" sz="1800" dirty="0"/>
          </a:p>
          <a:p>
            <a:pPr algn="just"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예외 </a:t>
            </a:r>
            <a:r>
              <a:rPr lang="en-US" altLang="ko-KR" sz="1800" b="1" dirty="0">
                <a:solidFill>
                  <a:srgbClr val="C00000"/>
                </a:solidFill>
              </a:rPr>
              <a:t>(</a:t>
            </a:r>
            <a:r>
              <a:rPr lang="ko-KR" altLang="en-US" sz="1800" b="1" dirty="0">
                <a:solidFill>
                  <a:srgbClr val="C00000"/>
                </a:solidFill>
              </a:rPr>
              <a:t>런타임 에러</a:t>
            </a:r>
            <a:r>
              <a:rPr lang="en-US" altLang="ko-KR" sz="1800" b="1" dirty="0">
                <a:solidFill>
                  <a:srgbClr val="C00000"/>
                </a:solidFill>
              </a:rPr>
              <a:t>)</a:t>
            </a:r>
            <a:r>
              <a:rPr lang="ko-KR" altLang="en-US" sz="1800" b="1" dirty="0">
                <a:solidFill>
                  <a:srgbClr val="C00000"/>
                </a:solidFill>
              </a:rPr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프로그램 실행 중에 발생하는 오류</a:t>
            </a:r>
            <a:r>
              <a:rPr lang="en-US" altLang="ko-KR" sz="1800" dirty="0"/>
              <a:t>. try catch </a:t>
            </a:r>
            <a:r>
              <a:rPr lang="ko-KR" altLang="en-US" sz="1800" dirty="0"/>
              <a:t>구문 등으로 처리할 수 있다</a:t>
            </a:r>
            <a:r>
              <a:rPr lang="en-US" altLang="ko-KR" sz="1800" dirty="0"/>
              <a:t>. </a:t>
            </a:r>
            <a:r>
              <a:rPr lang="ko-KR" altLang="en-US" sz="1800" dirty="0"/>
              <a:t>반대로 구문 오류는 실행 자체가 안 되므로 </a:t>
            </a:r>
            <a:r>
              <a:rPr lang="en-US" altLang="ko-KR" sz="1800" dirty="0"/>
              <a:t>try catch </a:t>
            </a:r>
            <a:r>
              <a:rPr lang="ko-KR" altLang="en-US" sz="1800" dirty="0"/>
              <a:t>구문으로 처리할 수 없다</a:t>
            </a:r>
            <a:r>
              <a:rPr lang="en-US" altLang="ko-KR" sz="18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기본 예외 처리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조건문</a:t>
            </a:r>
            <a:r>
              <a:rPr lang="ko-KR" altLang="en-US" sz="1800" dirty="0"/>
              <a:t> 등을 사용해 예외를 처리하는 기본적 방법</a:t>
            </a:r>
            <a:endParaRPr lang="en-US" altLang="ko-KR" sz="1800" dirty="0"/>
          </a:p>
          <a:p>
            <a:pPr algn="just"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</a:rPr>
              <a:t>try except </a:t>
            </a:r>
            <a:r>
              <a:rPr lang="ko-KR" altLang="en-US" sz="1800" b="1" dirty="0">
                <a:solidFill>
                  <a:srgbClr val="C00000"/>
                </a:solidFill>
              </a:rPr>
              <a:t>구문 </a:t>
            </a:r>
            <a:r>
              <a:rPr lang="en-US" altLang="ko-KR" sz="1800" dirty="0"/>
              <a:t>: </a:t>
            </a:r>
            <a:r>
              <a:rPr lang="ko-KR" altLang="en-US" sz="1800" dirty="0"/>
              <a:t>예외 처리에 특화된 구문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6572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12603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3268" y="3306214"/>
            <a:ext cx="610390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 marR="4033" indent="699135"/>
            <a:r>
              <a:rPr lang="ko-KR" altLang="en-US" sz="3200" b="1" spc="-191" dirty="0">
                <a:latin typeface="맑은 고딕"/>
                <a:cs typeface="맑은 고딕"/>
              </a:rPr>
              <a:t>데이터 </a:t>
            </a:r>
            <a:r>
              <a:rPr lang="ko-KR" altLang="en-US" sz="3200" b="1" spc="-191" dirty="0" err="1">
                <a:latin typeface="맑은 고딕"/>
                <a:cs typeface="맑은 고딕"/>
              </a:rPr>
              <a:t>크롤링</a:t>
            </a:r>
            <a:endParaRPr sz="480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2325"/>
            <a:fld id="{81D60167-4931-47E6-BA6A-407CBD079E47}" type="slidenum">
              <a:rPr dirty="0"/>
              <a:pPr marL="102325"/>
              <a:t>349</a:t>
            </a:fld>
            <a:endParaRPr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D86AB02-2E83-49F8-9E43-89272D340254}"/>
              </a:ext>
            </a:extLst>
          </p:cNvPr>
          <p:cNvSpPr txBox="1"/>
          <p:nvPr/>
        </p:nvSpPr>
        <p:spPr>
          <a:xfrm>
            <a:off x="69667" y="3306213"/>
            <a:ext cx="610390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 marR="4033" indent="699135"/>
            <a:r>
              <a:rPr lang="en-US" altLang="ko-KR" sz="3200" b="1" spc="-191" dirty="0">
                <a:solidFill>
                  <a:schemeClr val="bg1"/>
                </a:solidFill>
                <a:latin typeface="맑은 고딕"/>
                <a:cs typeface="맑은 고딕"/>
              </a:rPr>
              <a:t>07</a:t>
            </a:r>
            <a:endParaRPr sz="4800" dirty="0">
              <a:solidFill>
                <a:schemeClr val="bg1"/>
              </a:solidFill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089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5B98E-398D-42E8-B8A6-8F695738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가상환경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23016-9A75-4817-85AF-48343C29D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 </a:t>
            </a:r>
            <a:r>
              <a:rPr lang="ko-KR" altLang="en-US" dirty="0" err="1"/>
              <a:t>엔터</a:t>
            </a:r>
            <a:r>
              <a:rPr lang="ko-KR" altLang="en-US" dirty="0"/>
              <a:t> 입력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59BC6B-C4E8-42EA-956C-96FB0C09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F889A-34D4-45A8-AFA0-5137EB10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99846"/>
            <a:ext cx="7721333" cy="325830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C7A60A2-237A-4DDA-9236-FFCDD86A8FF6}"/>
              </a:ext>
            </a:extLst>
          </p:cNvPr>
          <p:cNvSpPr/>
          <p:nvPr/>
        </p:nvSpPr>
        <p:spPr>
          <a:xfrm>
            <a:off x="2173352" y="4052269"/>
            <a:ext cx="318001" cy="42674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216119948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3268" y="3306214"/>
            <a:ext cx="610390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 marR="4033" indent="699135"/>
            <a:r>
              <a:rPr lang="ko-KR" altLang="en-US" sz="3200" b="1" spc="-191" dirty="0">
                <a:latin typeface="맑은 고딕"/>
                <a:cs typeface="맑은 고딕"/>
              </a:rPr>
              <a:t>데이터 </a:t>
            </a:r>
            <a:r>
              <a:rPr lang="ko-KR" altLang="en-US" sz="3200" b="1" spc="-191" dirty="0" err="1">
                <a:latin typeface="맑은 고딕"/>
                <a:cs typeface="맑은 고딕"/>
              </a:rPr>
              <a:t>크롤링</a:t>
            </a:r>
            <a:endParaRPr sz="480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2325"/>
            <a:fld id="{81D60167-4931-47E6-BA6A-407CBD079E47}" type="slidenum">
              <a:rPr dirty="0"/>
              <a:pPr marL="102325"/>
              <a:t>350</a:t>
            </a:fld>
            <a:endParaRPr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D86AB02-2E83-49F8-9E43-89272D340254}"/>
              </a:ext>
            </a:extLst>
          </p:cNvPr>
          <p:cNvSpPr txBox="1"/>
          <p:nvPr/>
        </p:nvSpPr>
        <p:spPr>
          <a:xfrm>
            <a:off x="69667" y="3306213"/>
            <a:ext cx="610390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 marR="4033" indent="699135"/>
            <a:r>
              <a:rPr lang="en-US" altLang="ko-KR" sz="3200" b="1" spc="-191" dirty="0">
                <a:solidFill>
                  <a:schemeClr val="bg1"/>
                </a:solidFill>
                <a:latin typeface="맑은 고딕"/>
                <a:cs typeface="맑은 고딕"/>
              </a:rPr>
              <a:t>07-1</a:t>
            </a:r>
            <a:endParaRPr sz="4800" dirty="0">
              <a:solidFill>
                <a:schemeClr val="bg1"/>
              </a:solidFill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6298252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1" dirty="0"/>
              <a:t>자신의 원하는 정보를 웹페이지에서 가져오는 행위 또는 작업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2ACA85-E5BA-4654-A4EA-5048920CF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351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688219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33517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33517"/>
              <a:t>352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예시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92" y="1856273"/>
            <a:ext cx="6052440" cy="33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98905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223" dirty="0"/>
              <a:t>다른 </a:t>
            </a:r>
            <a:r>
              <a:rPr lang="ko-KR" altLang="en-US" sz="2223" dirty="0" err="1"/>
              <a:t>소호</a:t>
            </a:r>
            <a:r>
              <a:rPr lang="ko-KR" altLang="en-US" sz="2223" dirty="0"/>
              <a:t> 마켓의 판매 크롤링해서 출력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33517"/>
            <a:fld id="{49D7BC1C-BEF1-FE43-BAF8-AEC9A285889D}" type="slidenum">
              <a:rPr lang="en-US" smtClean="0"/>
              <a:pPr defTabSz="633517"/>
              <a:t>353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예시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9" y="1983299"/>
            <a:ext cx="4798967" cy="37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7952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354</a:t>
            </a:fld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흐름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34" y="1614315"/>
            <a:ext cx="6733534" cy="323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6500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3283" y="1261559"/>
            <a:ext cx="8789128" cy="0"/>
          </a:xfrm>
          <a:custGeom>
            <a:avLst/>
            <a:gdLst/>
            <a:ahLst/>
            <a:cxnLst/>
            <a:rect l="l" t="t" r="r" b="b"/>
            <a:pathLst>
              <a:path w="11071860">
                <a:moveTo>
                  <a:pt x="0" y="0"/>
                </a:moveTo>
                <a:lnTo>
                  <a:pt x="11071733" y="0"/>
                </a:lnTo>
              </a:path>
            </a:pathLst>
          </a:custGeom>
          <a:ln w="1981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 txBox="1"/>
          <p:nvPr/>
        </p:nvSpPr>
        <p:spPr>
          <a:xfrm>
            <a:off x="291397" y="1363170"/>
            <a:ext cx="7713423" cy="1048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698875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23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16" dirty="0">
                <a:latin typeface="맑은 고딕"/>
                <a:cs typeface="맑은 고딕"/>
              </a:rPr>
              <a:t>Bea</a:t>
            </a:r>
            <a:r>
              <a:rPr sz="1429" b="1" spc="-4" dirty="0">
                <a:latin typeface="맑은 고딕"/>
                <a:cs typeface="맑은 고딕"/>
              </a:rPr>
              <a:t>utifulSou</a:t>
            </a:r>
            <a:r>
              <a:rPr sz="1429" b="1" dirty="0">
                <a:latin typeface="맑은 고딕"/>
                <a:cs typeface="맑은 고딕"/>
              </a:rPr>
              <a:t>p로</a:t>
            </a:r>
            <a:r>
              <a:rPr sz="1429" b="1" spc="20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스크레이핑하기</a:t>
            </a:r>
            <a:endParaRPr sz="1429" dirty="0">
              <a:latin typeface="맑은 고딕"/>
              <a:cs typeface="맑은 고딕"/>
            </a:endParaRPr>
          </a:p>
          <a:p>
            <a:pPr marL="440551">
              <a:spcBef>
                <a:spcPts val="560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lang="en-US" sz="1270" b="1" spc="-16" dirty="0">
                <a:latin typeface="맑은 고딕"/>
                <a:cs typeface="맑은 고딕"/>
              </a:rPr>
              <a:t>HTML </a:t>
            </a:r>
            <a:r>
              <a:rPr lang="ko-KR" altLang="en-US" sz="1270" b="1" spc="-16" dirty="0">
                <a:latin typeface="맑은 고딕"/>
                <a:cs typeface="맑은 고딕"/>
              </a:rPr>
              <a:t>페이지에서 원하는 정보를 추출</a:t>
            </a:r>
            <a:endParaRPr sz="1270" dirty="0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1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Be</a:t>
            </a:r>
            <a:r>
              <a:rPr sz="1429" b="1" spc="-8" dirty="0">
                <a:latin typeface="맑은 고딕"/>
                <a:cs typeface="맑은 고딕"/>
              </a:rPr>
              <a:t>a</a:t>
            </a:r>
            <a:r>
              <a:rPr sz="1429" b="1" spc="-4" dirty="0">
                <a:latin typeface="맑은 고딕"/>
                <a:cs typeface="맑은 고딕"/>
              </a:rPr>
              <a:t>utifulSo</a:t>
            </a:r>
            <a:r>
              <a:rPr sz="1429" b="1" spc="-8" dirty="0">
                <a:latin typeface="맑은 고딕"/>
                <a:cs typeface="맑은 고딕"/>
              </a:rPr>
              <a:t>u</a:t>
            </a:r>
            <a:r>
              <a:rPr sz="1429" b="1" dirty="0">
                <a:latin typeface="맑은 고딕"/>
                <a:cs typeface="맑은 고딕"/>
              </a:rPr>
              <a:t>p</a:t>
            </a:r>
            <a:r>
              <a:rPr sz="1429" b="1" spc="20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설치</a:t>
            </a:r>
            <a:endParaRPr sz="1429" dirty="0">
              <a:latin typeface="맑은 고딕"/>
              <a:cs typeface="맑은 고딕"/>
            </a:endParaRPr>
          </a:p>
          <a:p>
            <a:pPr marR="4734160" algn="ctr">
              <a:spcBef>
                <a:spcPts val="560"/>
              </a:spcBef>
            </a:pPr>
            <a:r>
              <a:rPr sz="1270" b="1" spc="-12" dirty="0">
                <a:solidFill>
                  <a:srgbClr val="FF0000"/>
                </a:solidFill>
                <a:latin typeface="맑은 고딕"/>
                <a:cs typeface="맑은 고딕"/>
              </a:rPr>
              <a:t>pi</a:t>
            </a:r>
            <a:r>
              <a:rPr sz="1270" b="1" spc="-8" dirty="0">
                <a:solidFill>
                  <a:srgbClr val="FF0000"/>
                </a:solidFill>
                <a:latin typeface="맑은 고딕"/>
                <a:cs typeface="맑은 고딕"/>
              </a:rPr>
              <a:t>p</a:t>
            </a:r>
            <a:r>
              <a:rPr sz="1270" b="1"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270" b="1" spc="-12" dirty="0">
                <a:solidFill>
                  <a:srgbClr val="FF0000"/>
                </a:solidFill>
                <a:latin typeface="맑은 고딕"/>
                <a:cs typeface="맑은 고딕"/>
              </a:rPr>
              <a:t>inst</a:t>
            </a:r>
            <a:r>
              <a:rPr sz="1270" b="1" spc="-16" dirty="0">
                <a:solidFill>
                  <a:srgbClr val="FF0000"/>
                </a:solidFill>
                <a:latin typeface="맑은 고딕"/>
                <a:cs typeface="맑은 고딕"/>
              </a:rPr>
              <a:t>al</a:t>
            </a:r>
            <a:r>
              <a:rPr sz="1270" b="1" spc="-4" dirty="0">
                <a:solidFill>
                  <a:srgbClr val="FF0000"/>
                </a:solidFill>
                <a:latin typeface="맑은 고딕"/>
                <a:cs typeface="맑은 고딕"/>
              </a:rPr>
              <a:t>l</a:t>
            </a:r>
            <a:r>
              <a:rPr sz="1270" b="1" spc="20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1270" b="1" spc="-12" dirty="0">
                <a:solidFill>
                  <a:srgbClr val="FF0000"/>
                </a:solidFill>
                <a:latin typeface="맑은 고딕"/>
                <a:cs typeface="맑은 고딕"/>
              </a:rPr>
              <a:t>be</a:t>
            </a:r>
            <a:r>
              <a:rPr sz="1270" b="1" spc="-8" dirty="0">
                <a:solidFill>
                  <a:srgbClr val="FF0000"/>
                </a:solidFill>
                <a:latin typeface="맑은 고딕"/>
                <a:cs typeface="맑은 고딕"/>
              </a:rPr>
              <a:t>aut</a:t>
            </a:r>
            <a:r>
              <a:rPr sz="1270" b="1" spc="-12" dirty="0">
                <a:solidFill>
                  <a:srgbClr val="FF0000"/>
                </a:solidFill>
                <a:latin typeface="맑은 고딕"/>
                <a:cs typeface="맑은 고딕"/>
              </a:rPr>
              <a:t>i</a:t>
            </a:r>
            <a:r>
              <a:rPr sz="1270" b="1" spc="-8" dirty="0">
                <a:solidFill>
                  <a:srgbClr val="FF0000"/>
                </a:solidFill>
                <a:latin typeface="맑은 고딕"/>
                <a:cs typeface="맑은 고딕"/>
              </a:rPr>
              <a:t>fu</a:t>
            </a:r>
            <a:r>
              <a:rPr sz="1270" b="1" spc="-12" dirty="0">
                <a:solidFill>
                  <a:srgbClr val="FF0000"/>
                </a:solidFill>
                <a:latin typeface="맑은 고딕"/>
                <a:cs typeface="맑은 고딕"/>
              </a:rPr>
              <a:t>l</a:t>
            </a:r>
            <a:r>
              <a:rPr sz="1270" b="1" spc="-8" dirty="0">
                <a:solidFill>
                  <a:srgbClr val="FF0000"/>
                </a:solidFill>
                <a:latin typeface="맑은 고딕"/>
                <a:cs typeface="맑은 고딕"/>
              </a:rPr>
              <a:t>S</a:t>
            </a:r>
            <a:r>
              <a:rPr sz="1270" b="1" spc="-16" dirty="0">
                <a:solidFill>
                  <a:srgbClr val="FF0000"/>
                </a:solidFill>
                <a:latin typeface="맑은 고딕"/>
                <a:cs typeface="맑은 고딕"/>
              </a:rPr>
              <a:t>o</a:t>
            </a:r>
            <a:r>
              <a:rPr sz="1270" b="1" spc="-12" dirty="0">
                <a:solidFill>
                  <a:srgbClr val="FF0000"/>
                </a:solidFill>
                <a:latin typeface="맑은 고딕"/>
                <a:cs typeface="맑은 고딕"/>
              </a:rPr>
              <a:t>up4</a:t>
            </a:r>
            <a:endParaRPr sz="1270" dirty="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0163"/>
            <a:fld id="{81D60167-4931-47E6-BA6A-407CBD079E47}" type="slidenum">
              <a:rPr dirty="0"/>
              <a:pPr marL="20163"/>
              <a:t>355</a:t>
            </a:fld>
            <a:endParaRPr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30E1B3-1FDB-4006-B108-EEC917BF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BeautifulSoup</a:t>
            </a:r>
            <a:r>
              <a:rPr lang="ko-KR" altLang="en-US" dirty="0"/>
              <a:t>로 </a:t>
            </a:r>
            <a:r>
              <a:rPr lang="ko-KR" altLang="en-US" dirty="0" err="1"/>
              <a:t>스크레이핑하기</a:t>
            </a:r>
            <a:endParaRPr lang="ko-KR" altLang="en-US" dirty="0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665" y="3600508"/>
            <a:ext cx="3032339" cy="1955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3" name="object 3"/>
          <p:cNvSpPr/>
          <p:nvPr/>
        </p:nvSpPr>
        <p:spPr>
          <a:xfrm>
            <a:off x="606777" y="3595668"/>
            <a:ext cx="835360" cy="1821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4" name="object 4"/>
          <p:cNvSpPr/>
          <p:nvPr/>
        </p:nvSpPr>
        <p:spPr>
          <a:xfrm>
            <a:off x="620084" y="3582361"/>
            <a:ext cx="3029517" cy="1952804"/>
          </a:xfrm>
          <a:custGeom>
            <a:avLst/>
            <a:gdLst/>
            <a:ahLst/>
            <a:cxnLst/>
            <a:rect l="l" t="t" r="r" b="b"/>
            <a:pathLst>
              <a:path w="3816350" h="2459990">
                <a:moveTo>
                  <a:pt x="0" y="2459736"/>
                </a:moveTo>
                <a:lnTo>
                  <a:pt x="3816096" y="2459736"/>
                </a:lnTo>
                <a:lnTo>
                  <a:pt x="3816096" y="0"/>
                </a:lnTo>
                <a:lnTo>
                  <a:pt x="0" y="0"/>
                </a:lnTo>
                <a:lnTo>
                  <a:pt x="0" y="24597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620084" y="3582361"/>
            <a:ext cx="3029517" cy="1952804"/>
          </a:xfrm>
          <a:custGeom>
            <a:avLst/>
            <a:gdLst/>
            <a:ahLst/>
            <a:cxnLst/>
            <a:rect l="l" t="t" r="r" b="b"/>
            <a:pathLst>
              <a:path w="3816350" h="2459990">
                <a:moveTo>
                  <a:pt x="0" y="2459736"/>
                </a:moveTo>
                <a:lnTo>
                  <a:pt x="3816096" y="2459736"/>
                </a:lnTo>
                <a:lnTo>
                  <a:pt x="3816096" y="0"/>
                </a:lnTo>
                <a:lnTo>
                  <a:pt x="0" y="0"/>
                </a:lnTo>
                <a:lnTo>
                  <a:pt x="0" y="2459736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 txBox="1"/>
          <p:nvPr/>
        </p:nvSpPr>
        <p:spPr>
          <a:xfrm>
            <a:off x="205745" y="1475271"/>
            <a:ext cx="5841272" cy="3862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8" dirty="0">
                <a:latin typeface="맑은 고딕"/>
                <a:cs typeface="맑은 고딕"/>
              </a:rPr>
              <a:t>HT</a:t>
            </a:r>
            <a:r>
              <a:rPr sz="1429" b="1" spc="-4" dirty="0">
                <a:latin typeface="맑은 고딕"/>
                <a:cs typeface="맑은 고딕"/>
              </a:rPr>
              <a:t>ML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16" dirty="0">
                <a:latin typeface="맑은 고딕"/>
                <a:cs typeface="맑은 고딕"/>
              </a:rPr>
              <a:t>H</a:t>
            </a:r>
            <a:r>
              <a:rPr sz="1429" b="1" spc="-12" dirty="0">
                <a:latin typeface="맑은 고딕"/>
                <a:cs typeface="맑은 고딕"/>
              </a:rPr>
              <a:t>yp</a:t>
            </a:r>
            <a:r>
              <a:rPr sz="1429" b="1" spc="-20" dirty="0">
                <a:latin typeface="맑은 고딕"/>
                <a:cs typeface="맑은 고딕"/>
              </a:rPr>
              <a:t>e</a:t>
            </a:r>
            <a:r>
              <a:rPr sz="1429" b="1" spc="-8" dirty="0">
                <a:latin typeface="맑은 고딕"/>
                <a:cs typeface="맑은 고딕"/>
              </a:rPr>
              <a:t>r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159" dirty="0">
                <a:latin typeface="맑은 고딕"/>
                <a:cs typeface="맑은 고딕"/>
              </a:rPr>
              <a:t>T</a:t>
            </a:r>
            <a:r>
              <a:rPr sz="1429" b="1" spc="-12" dirty="0">
                <a:latin typeface="맑은 고딕"/>
                <a:cs typeface="맑은 고딕"/>
              </a:rPr>
              <a:t>e</a:t>
            </a:r>
            <a:r>
              <a:rPr sz="1429" b="1" spc="-8" dirty="0">
                <a:latin typeface="맑은 고딕"/>
                <a:cs typeface="맑은 고딕"/>
              </a:rPr>
              <a:t>xt</a:t>
            </a:r>
            <a:r>
              <a:rPr sz="1429" b="1" spc="16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MarkU</a:t>
            </a:r>
            <a:r>
              <a:rPr sz="1429" b="1" dirty="0">
                <a:latin typeface="맑은 고딕"/>
                <a:cs typeface="맑은 고딕"/>
              </a:rPr>
              <a:t>p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La</a:t>
            </a:r>
            <a:r>
              <a:rPr sz="1429" b="1" spc="-8" dirty="0">
                <a:latin typeface="맑은 고딕"/>
                <a:cs typeface="맑은 고딕"/>
              </a:rPr>
              <a:t>n</a:t>
            </a:r>
            <a:r>
              <a:rPr sz="1429" b="1" dirty="0">
                <a:latin typeface="맑은 고딕"/>
                <a:cs typeface="맑은 고딕"/>
              </a:rPr>
              <a:t>ga</a:t>
            </a:r>
            <a:r>
              <a:rPr sz="1429" b="1" spc="-8" dirty="0">
                <a:latin typeface="맑은 고딕"/>
                <a:cs typeface="맑은 고딕"/>
              </a:rPr>
              <a:t>u</a:t>
            </a:r>
            <a:r>
              <a:rPr sz="1429" b="1" spc="-12" dirty="0">
                <a:latin typeface="맑은 고딕"/>
                <a:cs typeface="맑은 고딕"/>
              </a:rPr>
              <a:t>ge</a:t>
            </a:r>
            <a:r>
              <a:rPr sz="1429" b="1" dirty="0">
                <a:latin typeface="맑은 고딕"/>
                <a:cs typeface="맑은 고딕"/>
              </a:rPr>
              <a:t>의</a:t>
            </a:r>
            <a:r>
              <a:rPr sz="1429" b="1" spc="20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약자로 웹문서를 기술하는 언어</a:t>
            </a:r>
            <a:endParaRPr sz="1429" dirty="0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웹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문서를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표현하기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위한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태그들로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구성</a:t>
            </a:r>
            <a:endParaRPr sz="1270" dirty="0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16" dirty="0">
                <a:latin typeface="맑은 고딕"/>
                <a:cs typeface="맑은 고딕"/>
              </a:rPr>
              <a:t>HT</a:t>
            </a:r>
            <a:r>
              <a:rPr sz="1429" b="1" spc="-4" dirty="0">
                <a:latin typeface="맑은 고딕"/>
                <a:cs typeface="맑은 고딕"/>
              </a:rPr>
              <a:t>M</a:t>
            </a:r>
            <a:r>
              <a:rPr sz="1429" b="1" dirty="0">
                <a:latin typeface="맑은 고딕"/>
                <a:cs typeface="맑은 고딕"/>
              </a:rPr>
              <a:t>L</a:t>
            </a:r>
            <a:r>
              <a:rPr sz="1429" b="1" spc="12" dirty="0">
                <a:latin typeface="맑은 고딕"/>
                <a:cs typeface="맑은 고딕"/>
              </a:rPr>
              <a:t> </a:t>
            </a:r>
            <a:r>
              <a:rPr sz="1429" b="1" spc="-151" dirty="0">
                <a:latin typeface="맑은 고딕"/>
                <a:cs typeface="맑은 고딕"/>
              </a:rPr>
              <a:t>T</a:t>
            </a:r>
            <a:r>
              <a:rPr sz="1429" b="1" spc="-12" dirty="0">
                <a:latin typeface="맑은 고딕"/>
                <a:cs typeface="맑은 고딕"/>
              </a:rPr>
              <a:t>ag</a:t>
            </a:r>
            <a:endParaRPr sz="1429" dirty="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&lt;ta</a:t>
            </a:r>
            <a:r>
              <a:rPr sz="1270" b="1" spc="-8" dirty="0">
                <a:latin typeface="맑은 고딕"/>
                <a:cs typeface="맑은 고딕"/>
              </a:rPr>
              <a:t>g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name</a:t>
            </a:r>
            <a:r>
              <a:rPr sz="1270" b="1" spc="-12" dirty="0">
                <a:latin typeface="맑은 고딕"/>
                <a:cs typeface="맑은 고딕"/>
              </a:rPr>
              <a:t>&gt;</a:t>
            </a:r>
            <a:r>
              <a:rPr sz="1270" b="1" spc="1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Wingdings"/>
                <a:cs typeface="Wingdings"/>
              </a:rPr>
              <a:t></a:t>
            </a:r>
            <a:r>
              <a:rPr sz="1270" spc="127" dirty="0">
                <a:latin typeface="Times New Roman"/>
                <a:cs typeface="Times New Roman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여는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태그</a:t>
            </a:r>
            <a:r>
              <a:rPr sz="1270" b="1" spc="-4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시작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 dirty="0">
              <a:latin typeface="맑은 고딕"/>
              <a:cs typeface="맑은 고딕"/>
            </a:endParaRPr>
          </a:p>
          <a:p>
            <a:pPr marL="440551">
              <a:spcBef>
                <a:spcPts val="560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&lt;/ta</a:t>
            </a:r>
            <a:r>
              <a:rPr sz="1270" b="1" spc="-8" dirty="0">
                <a:latin typeface="맑은 고딕"/>
                <a:cs typeface="맑은 고딕"/>
              </a:rPr>
              <a:t>g</a:t>
            </a:r>
            <a:r>
              <a:rPr sz="1270" b="1" spc="4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name</a:t>
            </a:r>
            <a:r>
              <a:rPr sz="1270" b="1" spc="-12" dirty="0">
                <a:latin typeface="맑은 고딕"/>
                <a:cs typeface="맑은 고딕"/>
              </a:rPr>
              <a:t>&gt;</a:t>
            </a:r>
            <a:r>
              <a:rPr sz="1270" b="1" spc="1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Wingdings"/>
                <a:cs typeface="Wingdings"/>
              </a:rPr>
              <a:t></a:t>
            </a:r>
            <a:r>
              <a:rPr sz="1270" spc="127" dirty="0">
                <a:latin typeface="Times New Roman"/>
                <a:cs typeface="Times New Roman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닫는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태그</a:t>
            </a:r>
            <a:r>
              <a:rPr sz="1270" b="1" spc="-8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종료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 dirty="0">
              <a:latin typeface="맑은 고딕"/>
              <a:cs typeface="맑은 고딕"/>
            </a:endParaRPr>
          </a:p>
          <a:p>
            <a:pPr marL="282275">
              <a:spcBef>
                <a:spcPts val="556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16" dirty="0">
                <a:latin typeface="맑은 고딕"/>
                <a:cs typeface="맑은 고딕"/>
              </a:rPr>
              <a:t>HT</a:t>
            </a:r>
            <a:r>
              <a:rPr sz="1429" b="1" spc="-4" dirty="0">
                <a:latin typeface="맑은 고딕"/>
                <a:cs typeface="맑은 고딕"/>
              </a:rPr>
              <a:t>M</a:t>
            </a:r>
            <a:r>
              <a:rPr sz="1429" b="1" dirty="0">
                <a:latin typeface="맑은 고딕"/>
                <a:cs typeface="맑은 고딕"/>
              </a:rPr>
              <a:t>L</a:t>
            </a:r>
            <a:r>
              <a:rPr sz="1429" b="1" spc="16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문서 구조</a:t>
            </a:r>
            <a:endParaRPr sz="1429" dirty="0">
              <a:latin typeface="맑은 고딕"/>
              <a:cs typeface="맑은 고딕"/>
            </a:endParaRPr>
          </a:p>
          <a:p>
            <a:pPr>
              <a:spcBef>
                <a:spcPts val="41"/>
              </a:spcBef>
            </a:pPr>
            <a:endParaRPr sz="1389" dirty="0">
              <a:latin typeface="Times New Roman"/>
              <a:cs typeface="Times New Roman"/>
            </a:endParaRPr>
          </a:p>
          <a:p>
            <a:pPr marL="552957"/>
            <a:r>
              <a:rPr sz="1111" b="1" spc="-4" dirty="0">
                <a:latin typeface="맑은 고딕"/>
                <a:cs typeface="맑은 고딕"/>
              </a:rPr>
              <a:t>&lt;HTML&gt;</a:t>
            </a:r>
            <a:endParaRPr sz="1111" dirty="0">
              <a:latin typeface="맑은 고딕"/>
              <a:cs typeface="맑은 고딕"/>
            </a:endParaRPr>
          </a:p>
          <a:p>
            <a:pPr marL="552957"/>
            <a:r>
              <a:rPr sz="1111" b="1" spc="-4" dirty="0">
                <a:solidFill>
                  <a:srgbClr val="00AF50"/>
                </a:solidFill>
                <a:latin typeface="맑은 고딕"/>
                <a:cs typeface="맑은 고딕"/>
              </a:rPr>
              <a:t>&lt;H</a:t>
            </a:r>
            <a:r>
              <a:rPr sz="1111" b="1" spc="16" dirty="0">
                <a:solidFill>
                  <a:srgbClr val="00AF50"/>
                </a:solidFill>
                <a:latin typeface="맑은 고딕"/>
                <a:cs typeface="맑은 고딕"/>
              </a:rPr>
              <a:t>E</a:t>
            </a:r>
            <a:r>
              <a:rPr sz="1111" b="1" spc="-4" dirty="0">
                <a:solidFill>
                  <a:srgbClr val="00AF50"/>
                </a:solidFill>
                <a:latin typeface="맑은 고딕"/>
                <a:cs typeface="맑은 고딕"/>
              </a:rPr>
              <a:t>AD</a:t>
            </a:r>
            <a:r>
              <a:rPr sz="1111" b="1" dirty="0">
                <a:solidFill>
                  <a:srgbClr val="00AF50"/>
                </a:solidFill>
                <a:latin typeface="맑은 고딕"/>
                <a:cs typeface="맑은 고딕"/>
              </a:rPr>
              <a:t>&gt;</a:t>
            </a:r>
            <a:endParaRPr sz="1111" dirty="0">
              <a:latin typeface="맑은 고딕"/>
              <a:cs typeface="맑은 고딕"/>
            </a:endParaRPr>
          </a:p>
          <a:p>
            <a:pPr>
              <a:spcBef>
                <a:spcPts val="12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552957"/>
            <a:r>
              <a:rPr sz="1111" b="1" spc="-4" dirty="0">
                <a:solidFill>
                  <a:srgbClr val="00AF50"/>
                </a:solidFill>
                <a:latin typeface="맑은 고딕"/>
                <a:cs typeface="맑은 고딕"/>
              </a:rPr>
              <a:t>&lt;</a:t>
            </a:r>
            <a:r>
              <a:rPr sz="1111" b="1" spc="-8" dirty="0">
                <a:solidFill>
                  <a:srgbClr val="00AF50"/>
                </a:solidFill>
                <a:latin typeface="맑은 고딕"/>
                <a:cs typeface="맑은 고딕"/>
              </a:rPr>
              <a:t>/</a:t>
            </a:r>
            <a:r>
              <a:rPr sz="1111" b="1" dirty="0">
                <a:solidFill>
                  <a:srgbClr val="00AF50"/>
                </a:solidFill>
                <a:latin typeface="맑은 고딕"/>
                <a:cs typeface="맑은 고딕"/>
              </a:rPr>
              <a:t>H</a:t>
            </a:r>
            <a:r>
              <a:rPr sz="1111" b="1" spc="16" dirty="0">
                <a:solidFill>
                  <a:srgbClr val="00AF50"/>
                </a:solidFill>
                <a:latin typeface="맑은 고딕"/>
                <a:cs typeface="맑은 고딕"/>
              </a:rPr>
              <a:t>E</a:t>
            </a:r>
            <a:r>
              <a:rPr sz="1111" b="1" spc="-4" dirty="0">
                <a:solidFill>
                  <a:srgbClr val="00AF50"/>
                </a:solidFill>
                <a:latin typeface="맑은 고딕"/>
                <a:cs typeface="맑은 고딕"/>
              </a:rPr>
              <a:t>A</a:t>
            </a:r>
            <a:r>
              <a:rPr sz="1111" b="1" dirty="0">
                <a:solidFill>
                  <a:srgbClr val="00AF50"/>
                </a:solidFill>
                <a:latin typeface="맑은 고딕"/>
                <a:cs typeface="맑은 고딕"/>
              </a:rPr>
              <a:t>D&gt;</a:t>
            </a:r>
            <a:endParaRPr sz="1111" dirty="0">
              <a:latin typeface="맑은 고딕"/>
              <a:cs typeface="맑은 고딕"/>
            </a:endParaRPr>
          </a:p>
          <a:p>
            <a:pPr>
              <a:spcBef>
                <a:spcPts val="10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552957"/>
            <a:r>
              <a:rPr sz="1111" b="1" spc="-4" dirty="0">
                <a:solidFill>
                  <a:srgbClr val="E36C09"/>
                </a:solidFill>
                <a:latin typeface="맑은 고딕"/>
                <a:cs typeface="맑은 고딕"/>
              </a:rPr>
              <a:t>&lt;B</a:t>
            </a:r>
            <a:r>
              <a:rPr sz="1111" b="1" spc="4" dirty="0">
                <a:solidFill>
                  <a:srgbClr val="E36C09"/>
                </a:solidFill>
                <a:latin typeface="맑은 고딕"/>
                <a:cs typeface="맑은 고딕"/>
              </a:rPr>
              <a:t>O</a:t>
            </a:r>
            <a:r>
              <a:rPr sz="1111" b="1" dirty="0">
                <a:solidFill>
                  <a:srgbClr val="E36C09"/>
                </a:solidFill>
                <a:latin typeface="맑은 고딕"/>
                <a:cs typeface="맑은 고딕"/>
              </a:rPr>
              <a:t>DY&gt;</a:t>
            </a:r>
            <a:endParaRPr sz="1111" dirty="0">
              <a:latin typeface="맑은 고딕"/>
              <a:cs typeface="맑은 고딕"/>
            </a:endParaRPr>
          </a:p>
          <a:p>
            <a:pPr>
              <a:spcBef>
                <a:spcPts val="10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552957"/>
            <a:r>
              <a:rPr sz="1111" b="1" spc="-4" dirty="0">
                <a:solidFill>
                  <a:srgbClr val="E36C09"/>
                </a:solidFill>
                <a:latin typeface="맑은 고딕"/>
                <a:cs typeface="맑은 고딕"/>
              </a:rPr>
              <a:t>&lt;</a:t>
            </a:r>
            <a:r>
              <a:rPr sz="1111" b="1" spc="-8" dirty="0">
                <a:solidFill>
                  <a:srgbClr val="E36C09"/>
                </a:solidFill>
                <a:latin typeface="맑은 고딕"/>
                <a:cs typeface="맑은 고딕"/>
              </a:rPr>
              <a:t>/</a:t>
            </a:r>
            <a:r>
              <a:rPr sz="1111" b="1" spc="-4" dirty="0">
                <a:solidFill>
                  <a:srgbClr val="E36C09"/>
                </a:solidFill>
                <a:latin typeface="맑은 고딕"/>
                <a:cs typeface="맑은 고딕"/>
              </a:rPr>
              <a:t>B</a:t>
            </a:r>
            <a:r>
              <a:rPr sz="1111" b="1" dirty="0">
                <a:solidFill>
                  <a:srgbClr val="E36C09"/>
                </a:solidFill>
                <a:latin typeface="맑은 고딕"/>
                <a:cs typeface="맑은 고딕"/>
              </a:rPr>
              <a:t>O</a:t>
            </a:r>
            <a:r>
              <a:rPr sz="1111" b="1" spc="-4" dirty="0">
                <a:solidFill>
                  <a:srgbClr val="E36C09"/>
                </a:solidFill>
                <a:latin typeface="맑은 고딕"/>
                <a:cs typeface="맑은 고딕"/>
              </a:rPr>
              <a:t>DY&gt;</a:t>
            </a:r>
            <a:endParaRPr sz="1111" dirty="0">
              <a:latin typeface="맑은 고딕"/>
              <a:cs typeface="맑은 고딕"/>
            </a:endParaRPr>
          </a:p>
          <a:p>
            <a:pPr>
              <a:spcBef>
                <a:spcPts val="11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552957"/>
            <a:r>
              <a:rPr sz="1111" b="1" spc="-4" dirty="0">
                <a:latin typeface="맑은 고딕"/>
                <a:cs typeface="맑은 고딕"/>
              </a:rPr>
              <a:t>&lt;</a:t>
            </a:r>
            <a:r>
              <a:rPr sz="1111" b="1" spc="-8" dirty="0">
                <a:latin typeface="맑은 고딕"/>
                <a:cs typeface="맑은 고딕"/>
              </a:rPr>
              <a:t>/</a:t>
            </a:r>
            <a:r>
              <a:rPr sz="1111" b="1" dirty="0">
                <a:latin typeface="맑은 고딕"/>
                <a:cs typeface="맑은 고딕"/>
              </a:rPr>
              <a:t>HTML&gt;</a:t>
            </a:r>
            <a:endParaRPr sz="1111" dirty="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356</a:t>
            </a:fld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>
                <a:latin typeface="맑은 고딕"/>
                <a:cs typeface="맑은 고딕"/>
              </a:rPr>
              <a:t>5</a:t>
            </a:r>
            <a:r>
              <a:rPr dirty="0"/>
              <a:t>일차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-</a:t>
            </a:r>
            <a:r>
              <a:rPr spc="-8" dirty="0"/>
              <a:t> </a:t>
            </a:r>
            <a:r>
              <a:rPr dirty="0"/>
              <a:t>크롤링</a:t>
            </a:r>
          </a:p>
        </p:txBody>
      </p:sp>
      <p:sp>
        <p:nvSpPr>
          <p:cNvPr id="8" name="object 8"/>
          <p:cNvSpPr/>
          <p:nvPr/>
        </p:nvSpPr>
        <p:spPr>
          <a:xfrm>
            <a:off x="620084" y="3513403"/>
            <a:ext cx="3029517" cy="56961"/>
          </a:xfrm>
          <a:custGeom>
            <a:avLst/>
            <a:gdLst/>
            <a:ahLst/>
            <a:cxnLst/>
            <a:rect l="l" t="t" r="r" b="b"/>
            <a:pathLst>
              <a:path w="3816350" h="71754">
                <a:moveTo>
                  <a:pt x="0" y="71627"/>
                </a:moveTo>
                <a:lnTo>
                  <a:pt x="3816096" y="71627"/>
                </a:lnTo>
                <a:lnTo>
                  <a:pt x="3816096" y="0"/>
                </a:lnTo>
                <a:lnTo>
                  <a:pt x="0" y="0"/>
                </a:lnTo>
                <a:lnTo>
                  <a:pt x="0" y="7162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9" name="object 9"/>
          <p:cNvSpPr/>
          <p:nvPr/>
        </p:nvSpPr>
        <p:spPr>
          <a:xfrm>
            <a:off x="620084" y="3513403"/>
            <a:ext cx="3029517" cy="56961"/>
          </a:xfrm>
          <a:custGeom>
            <a:avLst/>
            <a:gdLst/>
            <a:ahLst/>
            <a:cxnLst/>
            <a:rect l="l" t="t" r="r" b="b"/>
            <a:pathLst>
              <a:path w="3816350" h="71754">
                <a:moveTo>
                  <a:pt x="0" y="71627"/>
                </a:moveTo>
                <a:lnTo>
                  <a:pt x="3816096" y="71627"/>
                </a:lnTo>
                <a:lnTo>
                  <a:pt x="3816096" y="0"/>
                </a:lnTo>
                <a:lnTo>
                  <a:pt x="0" y="0"/>
                </a:lnTo>
                <a:lnTo>
                  <a:pt x="0" y="71627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291398" y="1363169"/>
            <a:ext cx="8598586" cy="1257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23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웹에서 정보를 추출하는 방법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0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파이썬은 웹 사이트로부터 데이터를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추출하기</a:t>
            </a:r>
            <a:r>
              <a:rPr sz="1429" b="1" spc="-4" dirty="0">
                <a:latin typeface="맑은 고딕"/>
                <a:cs typeface="맑은 고딕"/>
              </a:rPr>
              <a:t> </a:t>
            </a:r>
            <a:r>
              <a:rPr sz="1429" b="1" dirty="0" err="1">
                <a:latin typeface="맑은 고딕"/>
                <a:cs typeface="맑은 고딕"/>
              </a:rPr>
              <a:t>위해</a:t>
            </a:r>
            <a:r>
              <a:rPr sz="1429" b="1" dirty="0">
                <a:latin typeface="맑은 고딕"/>
                <a:cs typeface="맑은 고딕"/>
              </a:rPr>
              <a:t> </a:t>
            </a:r>
            <a:r>
              <a:rPr lang="en-US" sz="1429" b="1" dirty="0">
                <a:latin typeface="맑은 고딕"/>
                <a:cs typeface="맑은 고딕"/>
              </a:rPr>
              <a:t>"</a:t>
            </a:r>
            <a:r>
              <a:rPr sz="1429" b="1" spc="-4" dirty="0" err="1">
                <a:latin typeface="맑은 고딕"/>
                <a:cs typeface="맑은 고딕"/>
              </a:rPr>
              <a:t>urllib</a:t>
            </a:r>
            <a:r>
              <a:rPr lang="en-US" sz="1429" b="1" dirty="0">
                <a:latin typeface="맑은 고딕"/>
                <a:cs typeface="맑은 고딕"/>
              </a:rPr>
              <a:t>"</a:t>
            </a:r>
            <a:r>
              <a:rPr sz="1429" b="1" spc="20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패키지</a:t>
            </a:r>
            <a:r>
              <a:rPr sz="1429" b="1" spc="-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활용</a:t>
            </a:r>
            <a:r>
              <a:rPr sz="1429" b="1" spc="-4" dirty="0">
                <a:latin typeface="맑은 고딕"/>
                <a:cs typeface="맑은 고딕"/>
              </a:rPr>
              <a:t>.</a:t>
            </a:r>
            <a:endParaRPr sz="1429" dirty="0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H</a:t>
            </a:r>
            <a:r>
              <a:rPr sz="1270" b="1" spc="12" dirty="0">
                <a:latin typeface="맑은 고딕"/>
                <a:cs typeface="맑은 고딕"/>
              </a:rPr>
              <a:t>T</a:t>
            </a:r>
            <a:r>
              <a:rPr sz="1270" b="1" spc="-16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P</a:t>
            </a:r>
            <a:r>
              <a:rPr sz="1270" b="1" spc="-16" dirty="0">
                <a:latin typeface="맑은 고딕"/>
                <a:cs typeface="맑은 고딕"/>
              </a:rPr>
              <a:t>나</a:t>
            </a:r>
            <a:r>
              <a:rPr sz="1270" b="1" spc="36" dirty="0">
                <a:latin typeface="맑은 고딕"/>
                <a:cs typeface="맑은 고딕"/>
              </a:rPr>
              <a:t> </a:t>
            </a:r>
            <a:r>
              <a:rPr sz="1270" b="1" spc="4" dirty="0">
                <a:latin typeface="맑은 고딕"/>
                <a:cs typeface="맑은 고딕"/>
              </a:rPr>
              <a:t>F</a:t>
            </a:r>
            <a:r>
              <a:rPr sz="1270" b="1" spc="-16" dirty="0">
                <a:latin typeface="맑은 고딕"/>
                <a:cs typeface="맑은 고딕"/>
              </a:rPr>
              <a:t>T</a:t>
            </a:r>
            <a:r>
              <a:rPr sz="1270" b="1" spc="-4" dirty="0">
                <a:latin typeface="맑은 고딕"/>
                <a:cs typeface="맑은 고딕"/>
              </a:rPr>
              <a:t>P</a:t>
            </a:r>
            <a:r>
              <a:rPr sz="1270" b="1" spc="-16" dirty="0">
                <a:latin typeface="맑은 고딕"/>
                <a:cs typeface="맑은 고딕"/>
              </a:rPr>
              <a:t>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사용해서</a:t>
            </a:r>
            <a:r>
              <a:rPr sz="1270" b="1" spc="4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데이터를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다운로드할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수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있음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endParaRPr sz="1270" dirty="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u</a:t>
            </a:r>
            <a:r>
              <a:rPr sz="1270" b="1" spc="-16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lli</a:t>
            </a:r>
            <a:r>
              <a:rPr sz="1270" b="1" spc="-12" dirty="0">
                <a:latin typeface="맑은 고딕"/>
                <a:cs typeface="맑은 고딕"/>
              </a:rPr>
              <a:t>b.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6" dirty="0">
                <a:latin typeface="맑은 고딕"/>
                <a:cs typeface="맑은 고딕"/>
              </a:rPr>
              <a:t>q</a:t>
            </a:r>
            <a:r>
              <a:rPr sz="1270" b="1" spc="-12" dirty="0">
                <a:latin typeface="맑은 고딕"/>
                <a:cs typeface="맑은 고딕"/>
              </a:rPr>
              <a:t>ue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t</a:t>
            </a:r>
            <a:r>
              <a:rPr sz="1270" b="1" spc="36" dirty="0">
                <a:latin typeface="맑은 고딕"/>
                <a:cs typeface="맑은 고딕"/>
              </a:rPr>
              <a:t> </a:t>
            </a:r>
            <a:r>
              <a:rPr sz="1270" b="1" spc="-20" dirty="0">
                <a:latin typeface="맑은 고딕"/>
                <a:cs typeface="맑은 고딕"/>
              </a:rPr>
              <a:t>모듈</a:t>
            </a:r>
            <a:r>
              <a:rPr sz="1270" b="1" spc="-16" dirty="0">
                <a:latin typeface="맑은 고딕"/>
                <a:cs typeface="맑은 고딕"/>
              </a:rPr>
              <a:t>은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20" dirty="0">
                <a:latin typeface="맑은 고딕"/>
                <a:cs typeface="맑은 고딕"/>
              </a:rPr>
              <a:t>웹사이트</a:t>
            </a:r>
            <a:r>
              <a:rPr sz="1270" b="1" spc="-16" dirty="0">
                <a:latin typeface="맑은 고딕"/>
                <a:cs typeface="맑은 고딕"/>
              </a:rPr>
              <a:t>에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20" dirty="0">
                <a:latin typeface="맑은 고딕"/>
                <a:cs typeface="맑은 고딕"/>
              </a:rPr>
              <a:t>있</a:t>
            </a:r>
            <a:r>
              <a:rPr sz="1270" b="1" spc="-16" dirty="0">
                <a:latin typeface="맑은 고딕"/>
                <a:cs typeface="맑은 고딕"/>
              </a:rPr>
              <a:t>는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20" dirty="0">
                <a:latin typeface="맑은 고딕"/>
                <a:cs typeface="맑은 고딕"/>
              </a:rPr>
              <a:t>데이터</a:t>
            </a:r>
            <a:r>
              <a:rPr sz="1270" b="1" spc="-16" dirty="0">
                <a:latin typeface="맑은 고딕"/>
                <a:cs typeface="맑은 고딕"/>
              </a:rPr>
              <a:t>에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20" dirty="0">
                <a:latin typeface="맑은 고딕"/>
                <a:cs typeface="맑은 고딕"/>
              </a:rPr>
              <a:t>접근하</a:t>
            </a:r>
            <a:r>
              <a:rPr sz="1270" b="1" spc="-16" dirty="0">
                <a:latin typeface="맑은 고딕"/>
                <a:cs typeface="맑은 고딕"/>
              </a:rPr>
              <a:t>는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20" dirty="0" err="1">
                <a:latin typeface="맑은 고딕"/>
                <a:cs typeface="맑은 고딕"/>
              </a:rPr>
              <a:t>가</a:t>
            </a:r>
            <a:r>
              <a:rPr sz="1270" b="1" spc="-16" dirty="0" err="1">
                <a:latin typeface="맑은 고딕"/>
                <a:cs typeface="맑은 고딕"/>
              </a:rPr>
              <a:t>능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20" dirty="0" err="1">
                <a:latin typeface="맑은 고딕"/>
                <a:cs typeface="맑은 고딕"/>
              </a:rPr>
              <a:t>제공</a:t>
            </a:r>
            <a:endParaRPr sz="953" dirty="0">
              <a:latin typeface="Times New Roman"/>
              <a:cs typeface="Times New Roman"/>
            </a:endParaRPr>
          </a:p>
          <a:p>
            <a:pPr marL="10081"/>
            <a:endParaRPr sz="1270" dirty="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357</a:t>
            </a:fld>
            <a:endParaRPr dirty="0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821D1C9F-9EF8-4EBF-A3D3-9C2D5C47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557F61-2E8B-416B-871E-0E6D5B58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72" y="2765104"/>
            <a:ext cx="8098713" cy="2657825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0163"/>
            <a:fld id="{81D60167-4931-47E6-BA6A-407CBD079E47}" type="slidenum">
              <a:rPr dirty="0"/>
              <a:pPr marL="20163"/>
              <a:t>358</a:t>
            </a:fld>
            <a:endParaRPr dirty="0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46CAC6AE-2586-480D-93FE-01432D15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4" dirty="0" err="1">
                <a:latin typeface="맑은 고딕"/>
                <a:cs typeface="맑은 고딕"/>
              </a:rPr>
              <a:t>urllib.</a:t>
            </a:r>
            <a:r>
              <a:rPr lang="en-US" altLang="ko-KR" sz="2400" b="1" spc="-12" dirty="0" err="1">
                <a:latin typeface="맑은 고딕"/>
                <a:cs typeface="맑은 고딕"/>
              </a:rPr>
              <a:t>re</a:t>
            </a:r>
            <a:r>
              <a:rPr lang="en-US" altLang="ko-KR" sz="2400" b="1" dirty="0" err="1">
                <a:latin typeface="맑은 고딕"/>
                <a:cs typeface="맑은 고딕"/>
              </a:rPr>
              <a:t>quest</a:t>
            </a:r>
            <a:r>
              <a:rPr lang="ko-KR" altLang="en-US" sz="2400" b="1" dirty="0">
                <a:latin typeface="맑은 고딕"/>
                <a:cs typeface="맑은 고딕"/>
              </a:rPr>
              <a:t>를</a:t>
            </a:r>
            <a:r>
              <a:rPr lang="ko-KR" altLang="en-US" sz="2400" b="1" spc="40" dirty="0">
                <a:latin typeface="맑은 고딕"/>
                <a:cs typeface="맑은 고딕"/>
              </a:rPr>
              <a:t> </a:t>
            </a:r>
            <a:r>
              <a:rPr lang="ko-KR" altLang="en-US" sz="2400" b="1" dirty="0">
                <a:latin typeface="맑은 고딕"/>
                <a:cs typeface="맑은 고딕"/>
              </a:rPr>
              <a:t>이용한</a:t>
            </a:r>
            <a:r>
              <a:rPr lang="ko-KR" altLang="en-US" sz="2400" b="1" spc="-4" dirty="0">
                <a:latin typeface="맑은 고딕"/>
                <a:cs typeface="맑은 고딕"/>
              </a:rPr>
              <a:t> </a:t>
            </a:r>
            <a:r>
              <a:rPr lang="ko-KR" altLang="en-US" sz="2400" b="1" dirty="0">
                <a:latin typeface="맑은 고딕"/>
                <a:cs typeface="맑은 고딕"/>
              </a:rPr>
              <a:t>이미지 다운로드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2671E1F-A25F-4EDA-8CC4-7BD8056B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1" y="1506546"/>
            <a:ext cx="8246809" cy="369462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783179" y="3978260"/>
            <a:ext cx="5711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-&gt;</a:t>
            </a:r>
            <a:r>
              <a:rPr lang="ko-KR" altLang="en-US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컴퓨터 메모리에 있는 </a:t>
            </a:r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mem </a:t>
            </a:r>
            <a:r>
              <a:rPr lang="ko-KR" altLang="en-US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변수에 이미지 저장</a:t>
            </a:r>
            <a:endParaRPr lang="en-US" altLang="ko-KR" dirty="0" smtClean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Mem</a:t>
            </a:r>
            <a:r>
              <a:rPr lang="ko-KR" altLang="en-US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변수 </a:t>
            </a:r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-&gt; </a:t>
            </a:r>
            <a:r>
              <a:rPr lang="en-US" altLang="ko-KR" dirty="0" err="1" smtClean="0">
                <a:solidFill>
                  <a:srgbClr val="212121"/>
                </a:solidFill>
                <a:latin typeface="Courier New" panose="02070309020205020404" pitchFamily="49" charset="0"/>
              </a:rPr>
              <a:t>opencv</a:t>
            </a:r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(</a:t>
            </a:r>
            <a:r>
              <a:rPr lang="ko-KR" altLang="en-US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도우미</a:t>
            </a:r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): </a:t>
            </a:r>
            <a:r>
              <a:rPr lang="ko-KR" altLang="en-US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이미지 보정</a:t>
            </a:r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-&gt;</a:t>
            </a:r>
            <a:r>
              <a:rPr lang="ko-KR" altLang="en-US" dirty="0" err="1" smtClean="0">
                <a:solidFill>
                  <a:srgbClr val="212121"/>
                </a:solidFill>
                <a:latin typeface="Courier New" panose="02070309020205020404" pitchFamily="49" charset="0"/>
              </a:rPr>
              <a:t>포샵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33926" y="4174958"/>
            <a:ext cx="565485" cy="24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261811" y="4878007"/>
            <a:ext cx="2028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W : </a:t>
            </a:r>
            <a:r>
              <a:rPr lang="ko-KR" altLang="en-US" dirty="0" err="1" smtClean="0">
                <a:solidFill>
                  <a:srgbClr val="212121"/>
                </a:solidFill>
                <a:latin typeface="Courier New" panose="02070309020205020404" pitchFamily="49" charset="0"/>
              </a:rPr>
              <a:t>새파일</a:t>
            </a:r>
            <a:r>
              <a:rPr lang="ko-KR" altLang="en-US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 저장</a:t>
            </a:r>
            <a:endParaRPr lang="en-US" altLang="ko-KR" dirty="0" smtClean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r>
              <a:rPr lang="en-US" altLang="ko-KR" dirty="0" smtClean="0"/>
              <a:t>b : </a:t>
            </a:r>
            <a:r>
              <a:rPr lang="ko-KR" altLang="en-US" dirty="0" smtClean="0"/>
              <a:t>이미지 동영상</a:t>
            </a:r>
            <a:endParaRPr lang="ko-KR" altLang="en-US" dirty="0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91397" y="1363169"/>
            <a:ext cx="7713423" cy="492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698875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23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16" dirty="0">
                <a:latin typeface="맑은 고딕"/>
                <a:cs typeface="맑은 고딕"/>
              </a:rPr>
              <a:t>Bea</a:t>
            </a:r>
            <a:r>
              <a:rPr sz="1429" b="1" spc="-4" dirty="0">
                <a:latin typeface="맑은 고딕"/>
                <a:cs typeface="맑은 고딕"/>
              </a:rPr>
              <a:t>utifulSou</a:t>
            </a:r>
            <a:r>
              <a:rPr sz="1429" b="1" dirty="0">
                <a:latin typeface="맑은 고딕"/>
                <a:cs typeface="맑은 고딕"/>
              </a:rPr>
              <a:t>p로</a:t>
            </a:r>
            <a:r>
              <a:rPr sz="1429" b="1" spc="20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스크레이핑하기</a:t>
            </a:r>
            <a:endParaRPr sz="1429" dirty="0">
              <a:latin typeface="맑은 고딕"/>
              <a:cs typeface="맑은 고딕"/>
            </a:endParaRPr>
          </a:p>
          <a:p>
            <a:pPr marL="440551">
              <a:spcBef>
                <a:spcPts val="560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lang="en-US" sz="1270" b="1" spc="-16" dirty="0">
                <a:latin typeface="맑은 고딕"/>
                <a:cs typeface="맑은 고딕"/>
              </a:rPr>
              <a:t>HTML </a:t>
            </a:r>
            <a:r>
              <a:rPr lang="ko-KR" altLang="en-US" sz="1270" b="1" spc="-16" dirty="0">
                <a:latin typeface="맑은 고딕"/>
                <a:cs typeface="맑은 고딕"/>
              </a:rPr>
              <a:t>페이지에서 원하는 부분을 추출</a:t>
            </a:r>
            <a:endParaRPr sz="1429" dirty="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0163"/>
            <a:fld id="{81D60167-4931-47E6-BA6A-407CBD079E47}" type="slidenum">
              <a:rPr dirty="0"/>
              <a:pPr marL="20163"/>
              <a:t>359</a:t>
            </a:fld>
            <a:endParaRPr dirty="0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61E13A41-5FA2-4408-9792-DA05D62E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3424492-EE64-42A4-BF3C-A6C20A7B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7" y="2363175"/>
            <a:ext cx="8450062" cy="277612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5B98E-398D-42E8-B8A6-8F695738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가상환경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23016-9A75-4817-85AF-48343C29D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conda</a:t>
            </a:r>
            <a:r>
              <a:rPr lang="en-US" altLang="ko-KR" dirty="0"/>
              <a:t> activate </a:t>
            </a:r>
            <a:r>
              <a:rPr lang="en-US" altLang="ko-KR" dirty="0" err="1"/>
              <a:t>python_env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59BC6B-C4E8-42EA-956C-96FB0C09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167E7148-98A2-4002-B687-3CF6677DFEC1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D5BC34-6253-4EFB-A079-E65C7512B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93" y="1894518"/>
            <a:ext cx="7144719" cy="295944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5525680-7582-47CE-A66C-6E1759C18DA3}"/>
              </a:ext>
            </a:extLst>
          </p:cNvPr>
          <p:cNvSpPr/>
          <p:nvPr/>
        </p:nvSpPr>
        <p:spPr>
          <a:xfrm>
            <a:off x="3327976" y="3784925"/>
            <a:ext cx="2468390" cy="39574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3089020165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91398" y="1363169"/>
            <a:ext cx="4052294" cy="813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23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16" dirty="0">
                <a:latin typeface="맑은 고딕"/>
                <a:cs typeface="맑은 고딕"/>
              </a:rPr>
              <a:t>Bea</a:t>
            </a:r>
            <a:r>
              <a:rPr sz="1429" b="1" spc="-4" dirty="0">
                <a:latin typeface="맑은 고딕"/>
                <a:cs typeface="맑은 고딕"/>
              </a:rPr>
              <a:t>utifulSou</a:t>
            </a:r>
            <a:r>
              <a:rPr sz="1429" b="1" dirty="0">
                <a:latin typeface="맑은 고딕"/>
                <a:cs typeface="맑은 고딕"/>
              </a:rPr>
              <a:t>p로</a:t>
            </a:r>
            <a:r>
              <a:rPr sz="1429" b="1" spc="20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스크레이핑하기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0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16" dirty="0">
                <a:latin typeface="맑은 고딕"/>
                <a:cs typeface="맑은 고딕"/>
              </a:rPr>
              <a:t>Bea</a:t>
            </a:r>
            <a:r>
              <a:rPr sz="1429" b="1" spc="-4" dirty="0">
                <a:latin typeface="맑은 고딕"/>
                <a:cs typeface="맑은 고딕"/>
              </a:rPr>
              <a:t>utifulSou</a:t>
            </a:r>
            <a:r>
              <a:rPr sz="1429" b="1" dirty="0">
                <a:latin typeface="맑은 고딕"/>
                <a:cs typeface="맑은 고딕"/>
              </a:rPr>
              <a:t>p를</a:t>
            </a:r>
            <a:r>
              <a:rPr sz="1429" b="1" spc="20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i</a:t>
            </a:r>
            <a:r>
              <a:rPr sz="1429" b="1" dirty="0">
                <a:latin typeface="맑은 고딕"/>
                <a:cs typeface="맑은 고딕"/>
              </a:rPr>
              <a:t>m</a:t>
            </a:r>
            <a:r>
              <a:rPr sz="1429" b="1" spc="-16" dirty="0">
                <a:latin typeface="맑은 고딕"/>
                <a:cs typeface="맑은 고딕"/>
              </a:rPr>
              <a:t>po</a:t>
            </a:r>
            <a:r>
              <a:rPr sz="1429" b="1" spc="40" dirty="0">
                <a:latin typeface="맑은 고딕"/>
                <a:cs typeface="맑은 고딕"/>
              </a:rPr>
              <a:t>r</a:t>
            </a:r>
            <a:r>
              <a:rPr sz="1429" b="1" dirty="0">
                <a:latin typeface="맑은 고딕"/>
                <a:cs typeface="맑은 고딕"/>
              </a:rPr>
              <a:t>t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52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‘ht</a:t>
            </a:r>
            <a:r>
              <a:rPr sz="1429" b="1" spc="4" dirty="0">
                <a:latin typeface="맑은 고딕"/>
                <a:cs typeface="맑은 고딕"/>
              </a:rPr>
              <a:t>m</a:t>
            </a:r>
            <a:r>
              <a:rPr sz="1429" b="1" dirty="0">
                <a:latin typeface="맑은 고딕"/>
                <a:cs typeface="맑은 고딕"/>
              </a:rPr>
              <a:t>l’이라는</a:t>
            </a:r>
            <a:r>
              <a:rPr sz="1429" b="1" spc="-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객체에 문자열(html</a:t>
            </a:r>
            <a:r>
              <a:rPr sz="1429" b="1" spc="-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tag</a:t>
            </a:r>
            <a:r>
              <a:rPr sz="1429" b="1" dirty="0">
                <a:latin typeface="맑은 고딕"/>
                <a:cs typeface="맑은 고딕"/>
              </a:rPr>
              <a:t>)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할당</a:t>
            </a:r>
            <a:r>
              <a:rPr sz="1429" b="1" spc="-4" dirty="0">
                <a:latin typeface="맑은 고딕"/>
                <a:cs typeface="맑은 고딕"/>
              </a:rPr>
              <a:t>.</a:t>
            </a:r>
            <a:endParaRPr sz="1429" dirty="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842" y="4094426"/>
            <a:ext cx="7526913" cy="219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16" dirty="0">
                <a:latin typeface="맑은 고딕"/>
                <a:cs typeface="맑은 고딕"/>
              </a:rPr>
              <a:t>H</a:t>
            </a:r>
            <a:r>
              <a:rPr sz="1429" b="1" spc="-4" dirty="0">
                <a:latin typeface="맑은 고딕"/>
                <a:cs typeface="맑은 고딕"/>
              </a:rPr>
              <a:t>t</a:t>
            </a:r>
            <a:r>
              <a:rPr sz="1429" b="1" spc="4" dirty="0">
                <a:latin typeface="맑은 고딕"/>
                <a:cs typeface="맑은 고딕"/>
              </a:rPr>
              <a:t>m</a:t>
            </a:r>
            <a:r>
              <a:rPr sz="1429" b="1" dirty="0">
                <a:latin typeface="맑은 고딕"/>
                <a:cs typeface="맑은 고딕"/>
              </a:rPr>
              <a:t>l 객체를 </a:t>
            </a:r>
            <a:r>
              <a:rPr sz="1429" b="1" spc="-16" dirty="0">
                <a:latin typeface="맑은 고딕"/>
                <a:cs typeface="맑은 고딕"/>
              </a:rPr>
              <a:t>Bea</a:t>
            </a:r>
            <a:r>
              <a:rPr sz="1429" b="1" spc="-4" dirty="0">
                <a:latin typeface="맑은 고딕"/>
                <a:cs typeface="맑은 고딕"/>
              </a:rPr>
              <a:t>utifulSou</a:t>
            </a:r>
            <a:r>
              <a:rPr sz="1429" b="1" dirty="0">
                <a:latin typeface="맑은 고딕"/>
                <a:cs typeface="맑은 고딕"/>
              </a:rPr>
              <a:t>p</a:t>
            </a:r>
            <a:r>
              <a:rPr sz="1429" b="1" spc="-8" dirty="0">
                <a:latin typeface="맑은 고딕"/>
                <a:cs typeface="맑은 고딕"/>
              </a:rPr>
              <a:t>(</a:t>
            </a:r>
            <a:r>
              <a:rPr sz="1429" b="1" spc="28" dirty="0">
                <a:latin typeface="맑은 고딕"/>
                <a:cs typeface="맑은 고딕"/>
              </a:rPr>
              <a:t> </a:t>
            </a:r>
            <a:r>
              <a:rPr sz="1429" b="1" spc="-8" dirty="0">
                <a:latin typeface="맑은 고딕"/>
                <a:cs typeface="맑은 고딕"/>
              </a:rPr>
              <a:t>)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함수에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전달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ht</a:t>
            </a:r>
            <a:r>
              <a:rPr sz="1429" b="1" spc="4" dirty="0">
                <a:latin typeface="맑은 고딕"/>
                <a:cs typeface="맑은 고딕"/>
              </a:rPr>
              <a:t>m</a:t>
            </a:r>
            <a:r>
              <a:rPr sz="1429" b="1" dirty="0">
                <a:latin typeface="맑은 고딕"/>
                <a:cs typeface="맑은 고딕"/>
              </a:rPr>
              <a:t>l 문서 정보를</a:t>
            </a:r>
            <a:r>
              <a:rPr sz="1429" b="1" spc="-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가지고 있는 객체를 반환</a:t>
            </a:r>
            <a:endParaRPr sz="1429" dirty="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2987" y="2335248"/>
            <a:ext cx="5640043" cy="1406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1526029" y="4529909"/>
            <a:ext cx="5602540" cy="138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0163"/>
            <a:fld id="{81D60167-4931-47E6-BA6A-407CBD079E47}" type="slidenum">
              <a:rPr dirty="0"/>
              <a:pPr marL="20163"/>
              <a:t>360</a:t>
            </a:fld>
            <a:endParaRPr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5A4F8C84-63CA-473E-BF66-A5573C36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494015" y="2854075"/>
            <a:ext cx="2579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-&gt; </a:t>
            </a:r>
            <a:r>
              <a:rPr lang="ko-KR" alt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가짜 사이트 내용</a:t>
            </a:r>
            <a:endParaRPr lang="en-US" altLang="ko-K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 </a:t>
            </a:r>
            <a:r>
              <a:rPr lang="en-US" altLang="ko-KR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ko-KR" altLang="en-US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변수에 저장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0163"/>
            <a:fld id="{81D60167-4931-47E6-BA6A-407CBD079E47}" type="slidenum">
              <a:rPr dirty="0"/>
              <a:pPr marL="20163"/>
              <a:t>361</a:t>
            </a:fld>
            <a:endParaRPr dirty="0"/>
          </a:p>
        </p:txBody>
      </p:sp>
      <p:sp>
        <p:nvSpPr>
          <p:cNvPr id="24" name="제목 23">
            <a:extLst>
              <a:ext uri="{FF2B5EF4-FFF2-40B4-BE49-F238E27FC236}">
                <a16:creationId xmlns:a16="http://schemas.microsoft.com/office/drawing/2014/main" id="{15F5EFF5-B498-4E68-8F03-CA2AE3F1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95460EC-EB77-46BB-9FE6-D5E1FD00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81" y="1186089"/>
            <a:ext cx="4045503" cy="47442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F0D15F-D411-474D-AFB7-F60DE4DDA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81" y="1660496"/>
            <a:ext cx="4262918" cy="278566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867437" y="1699343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Html </a:t>
            </a:r>
            <a:r>
              <a:rPr lang="ko-KR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태그안에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포함된 </a:t>
            </a:r>
            <a:r>
              <a:rPr lang="en-US" altLang="ko-K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body : html 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태그에 포함</a:t>
            </a:r>
            <a:r>
              <a:rPr lang="ko-KR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된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74" y="2068675"/>
            <a:ext cx="4055325" cy="3357376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85153" y="3373248"/>
            <a:ext cx="5648512" cy="725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785154" y="4123318"/>
            <a:ext cx="5641252" cy="597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762167" y="4722164"/>
            <a:ext cx="5648512" cy="6121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 txBox="1"/>
          <p:nvPr/>
        </p:nvSpPr>
        <p:spPr>
          <a:xfrm>
            <a:off x="291398" y="1363169"/>
            <a:ext cx="3008345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23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16" dirty="0">
                <a:latin typeface="맑은 고딕"/>
                <a:cs typeface="맑은 고딕"/>
              </a:rPr>
              <a:t>Bea</a:t>
            </a:r>
            <a:r>
              <a:rPr sz="1429" b="1" spc="-4" dirty="0">
                <a:latin typeface="맑은 고딕"/>
                <a:cs typeface="맑은 고딕"/>
              </a:rPr>
              <a:t>utifulSou</a:t>
            </a:r>
            <a:r>
              <a:rPr sz="1429" b="1" dirty="0">
                <a:latin typeface="맑은 고딕"/>
                <a:cs typeface="맑은 고딕"/>
              </a:rPr>
              <a:t>p로</a:t>
            </a:r>
            <a:r>
              <a:rPr sz="1429" b="1" spc="20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스크레이핑하기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0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8" dirty="0">
                <a:latin typeface="맑은 고딕"/>
                <a:cs typeface="맑은 고딕"/>
              </a:rPr>
              <a:t>so</a:t>
            </a:r>
            <a:r>
              <a:rPr sz="1429" b="1" spc="-20" dirty="0">
                <a:latin typeface="맑은 고딕"/>
                <a:cs typeface="맑은 고딕"/>
              </a:rPr>
              <a:t>u</a:t>
            </a:r>
            <a:r>
              <a:rPr sz="1429" b="1" spc="-4" dirty="0">
                <a:latin typeface="맑은 고딕"/>
                <a:cs typeface="맑은 고딕"/>
              </a:rPr>
              <a:t>p.ht</a:t>
            </a:r>
            <a:r>
              <a:rPr sz="1429" b="1" spc="4" dirty="0">
                <a:latin typeface="맑은 고딕"/>
                <a:cs typeface="맑은 고딕"/>
              </a:rPr>
              <a:t>m</a:t>
            </a:r>
            <a:r>
              <a:rPr sz="1429" b="1" spc="-12" dirty="0">
                <a:latin typeface="맑은 고딕"/>
                <a:cs typeface="맑은 고딕"/>
              </a:rPr>
              <a:t>l.body</a:t>
            </a:r>
            <a:endParaRPr sz="1429" dirty="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881" y="1971101"/>
            <a:ext cx="5632785" cy="7101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12" name="object 12"/>
          <p:cNvSpPr/>
          <p:nvPr/>
        </p:nvSpPr>
        <p:spPr>
          <a:xfrm>
            <a:off x="777895" y="2705444"/>
            <a:ext cx="5655771" cy="6351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0163"/>
            <a:fld id="{81D60167-4931-47E6-BA6A-407CBD079E47}" type="slidenum">
              <a:rPr dirty="0"/>
              <a:pPr marL="20163"/>
              <a:t>362</a:t>
            </a:fld>
            <a:endParaRPr dirty="0"/>
          </a:p>
        </p:txBody>
      </p:sp>
      <p:sp>
        <p:nvSpPr>
          <p:cNvPr id="26" name="제목 25">
            <a:extLst>
              <a:ext uri="{FF2B5EF4-FFF2-40B4-BE49-F238E27FC236}">
                <a16:creationId xmlns:a16="http://schemas.microsoft.com/office/drawing/2014/main" id="{CC93BA8D-D455-4C76-AEE0-2CDF3408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5FEBD42-F0E3-426D-B364-FB0AE45F4F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7295" y="1463867"/>
            <a:ext cx="3959396" cy="4544635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0163"/>
            <a:fld id="{81D60167-4931-47E6-BA6A-407CBD079E47}" type="slidenum">
              <a:rPr dirty="0"/>
              <a:pPr marL="20163"/>
              <a:t>363</a:t>
            </a:fld>
            <a:endParaRPr dirty="0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5DECCADC-9B0F-416E-9788-BB207458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34D335-A17D-4E11-887D-5F6BFAD9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43" y="1466020"/>
            <a:ext cx="8045042" cy="4119579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0163"/>
            <a:fld id="{81D60167-4931-47E6-BA6A-407CBD079E47}" type="slidenum">
              <a:rPr dirty="0"/>
              <a:pPr marL="20163"/>
              <a:t>364</a:t>
            </a:fld>
            <a:endParaRPr dirty="0"/>
          </a:p>
        </p:txBody>
      </p:sp>
      <p:sp>
        <p:nvSpPr>
          <p:cNvPr id="20" name="제목 19">
            <a:extLst>
              <a:ext uri="{FF2B5EF4-FFF2-40B4-BE49-F238E27FC236}">
                <a16:creationId xmlns:a16="http://schemas.microsoft.com/office/drawing/2014/main" id="{A40CDDC9-1581-4876-A592-E5AFE08C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67F49C1-C412-460C-876A-04335EAB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3" y="1339741"/>
            <a:ext cx="8222695" cy="3878211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1D5915-6D24-4411-B4B9-0109BF15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91" y="1325034"/>
            <a:ext cx="8186018" cy="3767084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CAD62605-BFCF-4F9F-8A65-14C29BDC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365</a:t>
            </a:fld>
            <a:endParaRPr lang="ko-KR" altLang="en-US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1221F7-A7E6-4716-8D43-CA6CAFBA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3" y="1205632"/>
            <a:ext cx="8196044" cy="43767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F2BE8-2398-4CEE-9017-3271FF8D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3869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9ABF49-B093-46B6-BBFB-0AAD930B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27" y="1157724"/>
            <a:ext cx="7581900" cy="46767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2B289-5680-4267-8F60-B32CBF73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1377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29AFD3-9902-42AF-B8C2-4DC34DCF2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8" y="1180863"/>
            <a:ext cx="7947712" cy="40538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6CEFA9-5BB3-4B17-A3E1-FADF0737C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368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8" y="1051171"/>
            <a:ext cx="8074944" cy="40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212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6C576F-FDA4-427F-94D3-88461277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25" y="1268649"/>
            <a:ext cx="8437585" cy="398690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259FA0-EBBC-46F4-A256-C49B9DD2D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64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3B8CE93-0E2D-4F59-B265-E0CC1EE6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71" y="1670822"/>
            <a:ext cx="7794679" cy="32286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라이브러리 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 install </a:t>
            </a:r>
            <a:r>
              <a:rPr lang="en-US" altLang="ko-KR" dirty="0" err="1"/>
              <a:t>jupyter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37</a:t>
            </a:fld>
            <a:endParaRPr lang="ko-KR" altLang="en-US"/>
          </a:p>
        </p:txBody>
      </p:sp>
      <p:sp>
        <p:nvSpPr>
          <p:cNvPr id="6" name="사각형: 둥근 모서리 6">
            <a:extLst>
              <a:ext uri="{FF2B5EF4-FFF2-40B4-BE49-F238E27FC236}">
                <a16:creationId xmlns:a16="http://schemas.microsoft.com/office/drawing/2014/main" id="{71172B44-3240-447B-B147-761F662CD2BB}"/>
              </a:ext>
            </a:extLst>
          </p:cNvPr>
          <p:cNvSpPr/>
          <p:nvPr/>
        </p:nvSpPr>
        <p:spPr>
          <a:xfrm>
            <a:off x="4031007" y="2008709"/>
            <a:ext cx="3387413" cy="30244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</p:spTree>
    <p:extLst>
      <p:ext uri="{BB962C8B-B14F-4D97-AF65-F5344CB8AC3E}">
        <p14:creationId xmlns:p14="http://schemas.microsoft.com/office/powerpoint/2010/main" val="131209338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F0A076-4406-409B-9DEB-5A08F0FD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93" y="1512695"/>
            <a:ext cx="8199014" cy="33613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E7AFB2-397D-4C88-A3CB-33C9D083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6494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5C5AB82-1BBB-4E48-9C44-073A8550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371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46BB8A-362B-40C7-A2D0-E4FC3ED54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8" y="1241027"/>
            <a:ext cx="8415384" cy="402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70745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D4FB6F-FF51-4238-B526-CB390519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372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8738E-F208-4A37-86ED-A0D1CFF69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3" y="1675977"/>
            <a:ext cx="8315297" cy="38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4568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DDC465-A902-43E5-8956-15F8FD4E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373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838DEE-71A6-4B13-BDD0-52A650C10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0" y="1551720"/>
            <a:ext cx="8165930" cy="27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0318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CEC548-5183-4931-A7B8-C481726A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374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D0C0D3-F395-4802-B650-52B5C8AFA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97" y="1250534"/>
            <a:ext cx="8396605" cy="40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613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05231C-94A4-48D6-996A-0F504192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375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4DCB2E-951A-494C-985B-E0053473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94" y="1261603"/>
            <a:ext cx="8465011" cy="40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39402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9D2225-CE2A-4F2C-A0A3-B9471AD2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376</a:t>
            </a:fld>
            <a:endParaRPr lang="ko-KR" alt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77D9B5E-B903-468E-B275-D9365422293A}"/>
              </a:ext>
            </a:extLst>
          </p:cNvPr>
          <p:cNvSpPr/>
          <p:nvPr/>
        </p:nvSpPr>
        <p:spPr>
          <a:xfrm>
            <a:off x="474677" y="2779356"/>
            <a:ext cx="4900421" cy="33474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17115E4-0010-4E08-9625-EBE8AEE61F40}"/>
              </a:ext>
            </a:extLst>
          </p:cNvPr>
          <p:cNvSpPr/>
          <p:nvPr/>
        </p:nvSpPr>
        <p:spPr>
          <a:xfrm>
            <a:off x="460960" y="2773260"/>
            <a:ext cx="4165854" cy="29344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8DDFE64-95FE-4C19-8E03-0F97D1E1B080}"/>
              </a:ext>
            </a:extLst>
          </p:cNvPr>
          <p:cNvSpPr/>
          <p:nvPr/>
        </p:nvSpPr>
        <p:spPr>
          <a:xfrm>
            <a:off x="477725" y="2756496"/>
            <a:ext cx="4897120" cy="3343910"/>
          </a:xfrm>
          <a:custGeom>
            <a:avLst/>
            <a:gdLst/>
            <a:ahLst/>
            <a:cxnLst/>
            <a:rect l="l" t="t" r="r" b="b"/>
            <a:pathLst>
              <a:path w="4897120" h="3343910">
                <a:moveTo>
                  <a:pt x="0" y="3343655"/>
                </a:moveTo>
                <a:lnTo>
                  <a:pt x="4896612" y="3343655"/>
                </a:lnTo>
                <a:lnTo>
                  <a:pt x="4896612" y="0"/>
                </a:lnTo>
                <a:lnTo>
                  <a:pt x="0" y="0"/>
                </a:lnTo>
                <a:lnTo>
                  <a:pt x="0" y="33436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F8A609B-9C49-4274-9AA8-D65D7100DB2C}"/>
              </a:ext>
            </a:extLst>
          </p:cNvPr>
          <p:cNvSpPr/>
          <p:nvPr/>
        </p:nvSpPr>
        <p:spPr>
          <a:xfrm>
            <a:off x="477725" y="2756496"/>
            <a:ext cx="4897120" cy="3343910"/>
          </a:xfrm>
          <a:custGeom>
            <a:avLst/>
            <a:gdLst/>
            <a:ahLst/>
            <a:cxnLst/>
            <a:rect l="l" t="t" r="r" b="b"/>
            <a:pathLst>
              <a:path w="4897120" h="3343910">
                <a:moveTo>
                  <a:pt x="0" y="3343655"/>
                </a:moveTo>
                <a:lnTo>
                  <a:pt x="4896612" y="3343655"/>
                </a:lnTo>
                <a:lnTo>
                  <a:pt x="4896612" y="0"/>
                </a:lnTo>
                <a:lnTo>
                  <a:pt x="0" y="0"/>
                </a:lnTo>
                <a:lnTo>
                  <a:pt x="0" y="3343655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94DA04A-12DE-4910-8B18-96CDB949EEBA}"/>
              </a:ext>
            </a:extLst>
          </p:cNvPr>
          <p:cNvSpPr/>
          <p:nvPr/>
        </p:nvSpPr>
        <p:spPr>
          <a:xfrm>
            <a:off x="477725" y="2738208"/>
            <a:ext cx="4897120" cy="0"/>
          </a:xfrm>
          <a:custGeom>
            <a:avLst/>
            <a:gdLst/>
            <a:ahLst/>
            <a:cxnLst/>
            <a:rect l="l" t="t" r="r" b="b"/>
            <a:pathLst>
              <a:path w="4897120">
                <a:moveTo>
                  <a:pt x="0" y="0"/>
                </a:moveTo>
                <a:lnTo>
                  <a:pt x="4896612" y="0"/>
                </a:lnTo>
              </a:path>
            </a:pathLst>
          </a:custGeom>
          <a:ln w="4699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27635D9-1CEE-4522-A9C5-D21FC3EE8D3E}"/>
              </a:ext>
            </a:extLst>
          </p:cNvPr>
          <p:cNvSpPr/>
          <p:nvPr/>
        </p:nvSpPr>
        <p:spPr>
          <a:xfrm>
            <a:off x="477725" y="2715348"/>
            <a:ext cx="4897120" cy="45720"/>
          </a:xfrm>
          <a:custGeom>
            <a:avLst/>
            <a:gdLst/>
            <a:ahLst/>
            <a:cxnLst/>
            <a:rect l="l" t="t" r="r" b="b"/>
            <a:pathLst>
              <a:path w="4897120" h="45719">
                <a:moveTo>
                  <a:pt x="0" y="45720"/>
                </a:moveTo>
                <a:lnTo>
                  <a:pt x="4896612" y="45720"/>
                </a:lnTo>
                <a:lnTo>
                  <a:pt x="4896612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0EB9DD3B-8FF5-4716-99A0-F34AC9C88967}"/>
              </a:ext>
            </a:extLst>
          </p:cNvPr>
          <p:cNvSpPr txBox="1"/>
          <p:nvPr/>
        </p:nvSpPr>
        <p:spPr>
          <a:xfrm>
            <a:off x="200457" y="1191580"/>
            <a:ext cx="5655059" cy="1651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800" spc="15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800" b="1" spc="-5" dirty="0">
                <a:latin typeface="맑은 고딕"/>
                <a:cs typeface="맑은 고딕"/>
              </a:rPr>
              <a:t>Be</a:t>
            </a:r>
            <a:r>
              <a:rPr sz="1800" b="1" spc="-10" dirty="0">
                <a:latin typeface="맑은 고딕"/>
                <a:cs typeface="맑은 고딕"/>
              </a:rPr>
              <a:t>a</a:t>
            </a:r>
            <a:r>
              <a:rPr sz="1800" b="1" spc="-5" dirty="0">
                <a:latin typeface="맑은 고딕"/>
                <a:cs typeface="맑은 고딕"/>
              </a:rPr>
              <a:t>utifulSo</a:t>
            </a:r>
            <a:r>
              <a:rPr sz="1800" b="1" spc="-10" dirty="0">
                <a:latin typeface="맑은 고딕"/>
                <a:cs typeface="맑은 고딕"/>
              </a:rPr>
              <a:t>u</a:t>
            </a:r>
            <a:r>
              <a:rPr sz="1800" b="1" dirty="0">
                <a:latin typeface="맑은 고딕"/>
                <a:cs typeface="맑은 고딕"/>
              </a:rPr>
              <a:t>p로</a:t>
            </a:r>
            <a:r>
              <a:rPr sz="1800" b="1" spc="2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Na</a:t>
            </a:r>
            <a:r>
              <a:rPr sz="1800" b="1" spc="-40" dirty="0">
                <a:latin typeface="맑은 고딕"/>
                <a:cs typeface="맑은 고딕"/>
              </a:rPr>
              <a:t>v</a:t>
            </a:r>
            <a:r>
              <a:rPr sz="1800" b="1" spc="-10" dirty="0">
                <a:latin typeface="맑은 고딕"/>
                <a:cs typeface="맑은 고딕"/>
              </a:rPr>
              <a:t>e</a:t>
            </a:r>
            <a:r>
              <a:rPr sz="1800" b="1" dirty="0">
                <a:latin typeface="맑은 고딕"/>
                <a:cs typeface="맑은 고딕"/>
              </a:rPr>
              <a:t>r</a:t>
            </a:r>
            <a:endParaRPr sz="1800" dirty="0">
              <a:latin typeface="맑은 고딕"/>
              <a:cs typeface="맑은 고딕"/>
            </a:endParaRPr>
          </a:p>
          <a:p>
            <a:pPr marL="355600">
              <a:lnSpc>
                <a:spcPct val="100000"/>
              </a:lnSpc>
              <a:spcBef>
                <a:spcPts val="710"/>
              </a:spcBef>
            </a:pPr>
            <a:r>
              <a:rPr sz="1800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800" spc="9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크롬으로 </a:t>
            </a:r>
            <a:r>
              <a:rPr sz="1800" b="1" spc="-5" dirty="0">
                <a:latin typeface="맑은 고딕"/>
                <a:cs typeface="맑은 고딕"/>
              </a:rPr>
              <a:t>n</a:t>
            </a:r>
            <a:r>
              <a:rPr sz="1800" b="1" spc="-10" dirty="0">
                <a:latin typeface="맑은 고딕"/>
                <a:cs typeface="맑은 고딕"/>
              </a:rPr>
              <a:t>a</a:t>
            </a:r>
            <a:r>
              <a:rPr sz="1800" b="1" spc="-40" dirty="0">
                <a:latin typeface="맑은 고딕"/>
                <a:cs typeface="맑은 고딕"/>
              </a:rPr>
              <a:t>v</a:t>
            </a:r>
            <a:r>
              <a:rPr sz="1800" b="1" spc="-15" dirty="0">
                <a:latin typeface="맑은 고딕"/>
                <a:cs typeface="맑은 고딕"/>
              </a:rPr>
              <a:t>e</a:t>
            </a:r>
            <a:r>
              <a:rPr sz="1800" b="1" spc="-10" dirty="0">
                <a:latin typeface="맑은 고딕"/>
                <a:cs typeface="맑은 고딕"/>
              </a:rPr>
              <a:t>r</a:t>
            </a:r>
            <a:r>
              <a:rPr sz="1800" b="1" spc="2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접속</a:t>
            </a:r>
            <a:endParaRPr sz="1800" dirty="0">
              <a:latin typeface="맑은 고딕"/>
              <a:cs typeface="맑은 고딕"/>
            </a:endParaRPr>
          </a:p>
          <a:p>
            <a:pPr marL="554990">
              <a:lnSpc>
                <a:spcPct val="100000"/>
              </a:lnSpc>
              <a:spcBef>
                <a:spcPts val="700"/>
              </a:spcBef>
            </a:pPr>
            <a:r>
              <a:rPr sz="1600" spc="-10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600" spc="-165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마우스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우클릭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후</a:t>
            </a:r>
            <a:r>
              <a:rPr sz="1600" b="1" dirty="0">
                <a:latin typeface="맑은 고딕"/>
                <a:cs typeface="맑은 고딕"/>
              </a:rPr>
              <a:t> </a:t>
            </a:r>
            <a:r>
              <a:rPr sz="1600" b="1" spc="-10" dirty="0">
                <a:latin typeface="맑은 고딕"/>
                <a:cs typeface="맑은 고딕"/>
              </a:rPr>
              <a:t>‘</a:t>
            </a:r>
            <a:r>
              <a:rPr sz="1600" b="1" spc="-15" dirty="0">
                <a:latin typeface="맑은 고딕"/>
                <a:cs typeface="맑은 고딕"/>
              </a:rPr>
              <a:t>검사’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선택</a:t>
            </a:r>
            <a:endParaRPr sz="1600" dirty="0">
              <a:latin typeface="맑은 고딕"/>
              <a:cs typeface="맑은 고딕"/>
            </a:endParaRPr>
          </a:p>
          <a:p>
            <a:pPr marL="554990">
              <a:lnSpc>
                <a:spcPct val="100000"/>
              </a:lnSpc>
              <a:spcBef>
                <a:spcPts val="695"/>
              </a:spcBef>
            </a:pPr>
            <a:r>
              <a:rPr sz="1600" spc="-10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600" spc="-165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검사</a:t>
            </a:r>
            <a:r>
              <a:rPr sz="1600" b="1" spc="15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창</a:t>
            </a:r>
            <a:r>
              <a:rPr sz="1600" b="1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선택</a:t>
            </a:r>
            <a:r>
              <a:rPr sz="1600" b="1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후</a:t>
            </a:r>
            <a:r>
              <a:rPr sz="1600" b="1" dirty="0">
                <a:latin typeface="맑은 고딕"/>
                <a:cs typeface="맑은 고딕"/>
              </a:rPr>
              <a:t> </a:t>
            </a:r>
            <a:r>
              <a:rPr sz="1600" b="1" spc="-10" dirty="0" err="1">
                <a:latin typeface="맑은 고딕"/>
                <a:cs typeface="맑은 고딕"/>
              </a:rPr>
              <a:t>Ct</a:t>
            </a:r>
            <a:r>
              <a:rPr sz="1600" b="1" spc="-15" dirty="0" err="1">
                <a:latin typeface="맑은 고딕"/>
                <a:cs typeface="맑은 고딕"/>
              </a:rPr>
              <a:t>rl</a:t>
            </a:r>
            <a:r>
              <a:rPr sz="1600" b="1" spc="-20" dirty="0" err="1">
                <a:latin typeface="맑은 고딕"/>
                <a:cs typeface="맑은 고딕"/>
              </a:rPr>
              <a:t>+</a:t>
            </a:r>
            <a:r>
              <a:rPr sz="1600" b="1" spc="-5" dirty="0" err="1">
                <a:latin typeface="맑은 고딕"/>
                <a:cs typeface="맑은 고딕"/>
              </a:rPr>
              <a:t>F</a:t>
            </a:r>
            <a:r>
              <a:rPr sz="1600" b="1" spc="-20" dirty="0" err="1">
                <a:latin typeface="맑은 고딕"/>
                <a:cs typeface="맑은 고딕"/>
              </a:rPr>
              <a:t>로</a:t>
            </a:r>
            <a:r>
              <a:rPr sz="1600" b="1" spc="10" dirty="0">
                <a:latin typeface="맑은 고딕"/>
                <a:cs typeface="맑은 고딕"/>
              </a:rPr>
              <a:t> </a:t>
            </a:r>
            <a:r>
              <a:rPr lang="en-US" sz="1600" b="1" spc="-10" dirty="0" err="1">
                <a:latin typeface="맑은 고딕"/>
                <a:cs typeface="맑은 고딕"/>
              </a:rPr>
              <a:t>list_nav</a:t>
            </a:r>
            <a:r>
              <a:rPr lang="en-US" sz="1600" b="1" spc="-10" dirty="0">
                <a:latin typeface="맑은 고딕"/>
                <a:cs typeface="맑은 고딕"/>
              </a:rPr>
              <a:t> </a:t>
            </a:r>
            <a:r>
              <a:rPr lang="en-US" sz="1600" b="1" spc="-10" dirty="0" err="1">
                <a:latin typeface="맑은 고딕"/>
                <a:cs typeface="맑은 고딕"/>
              </a:rPr>
              <a:t>type_fix</a:t>
            </a:r>
            <a:r>
              <a:rPr sz="1600" b="1" spc="-20" dirty="0" err="1">
                <a:latin typeface="맑은 고딕"/>
                <a:cs typeface="맑은 고딕"/>
              </a:rPr>
              <a:t>을</a:t>
            </a:r>
            <a:r>
              <a:rPr sz="1600" b="1" spc="20" dirty="0">
                <a:latin typeface="맑은 고딕"/>
                <a:cs typeface="맑은 고딕"/>
              </a:rPr>
              <a:t> </a:t>
            </a:r>
            <a:r>
              <a:rPr sz="1600" b="1" spc="-20" dirty="0">
                <a:latin typeface="맑은 고딕"/>
                <a:cs typeface="맑은 고딕"/>
              </a:rPr>
              <a:t>검색함</a:t>
            </a:r>
            <a:r>
              <a:rPr sz="1600" b="1" spc="-5" dirty="0">
                <a:latin typeface="맑은 고딕"/>
                <a:cs typeface="맑은 고딕"/>
              </a:rPr>
              <a:t>.</a:t>
            </a:r>
            <a:endParaRPr sz="1600" dirty="0">
              <a:latin typeface="맑은 고딕"/>
              <a:cs typeface="맑은 고딕"/>
            </a:endParaRPr>
          </a:p>
          <a:p>
            <a:pPr marL="239395">
              <a:lnSpc>
                <a:spcPct val="100000"/>
              </a:lnSpc>
              <a:spcBef>
                <a:spcPts val="1330"/>
              </a:spcBef>
            </a:pPr>
            <a:r>
              <a:rPr sz="1100" dirty="0">
                <a:latin typeface="맑은 고딕"/>
                <a:cs typeface="맑은 고딕"/>
              </a:rPr>
              <a:t>1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E5AA4474-BA3D-4A63-8698-EBE47AD1F754}"/>
              </a:ext>
            </a:extLst>
          </p:cNvPr>
          <p:cNvSpPr txBox="1"/>
          <p:nvPr/>
        </p:nvSpPr>
        <p:spPr>
          <a:xfrm>
            <a:off x="3166441" y="1200763"/>
            <a:ext cx="247332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맑은 고딕"/>
                <a:cs typeface="맑은 고딕"/>
              </a:rPr>
              <a:t>메인 </a:t>
            </a:r>
            <a:r>
              <a:rPr sz="1800" b="1" spc="-5" dirty="0">
                <a:latin typeface="맑은 고딕"/>
                <a:cs typeface="맑은 고딕"/>
              </a:rPr>
              <a:t>웹페이</a:t>
            </a:r>
            <a:r>
              <a:rPr sz="1800" b="1" dirty="0">
                <a:latin typeface="맑은 고딕"/>
                <a:cs typeface="맑은 고딕"/>
              </a:rPr>
              <a:t>지 </a:t>
            </a:r>
            <a:r>
              <a:rPr sz="1800" b="1" spc="-5" dirty="0">
                <a:latin typeface="맑은 고딕"/>
                <a:cs typeface="맑은 고딕"/>
              </a:rPr>
              <a:t>추출하기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4DF45A85-B4BD-49BF-961D-FB7EF85B8467}"/>
              </a:ext>
            </a:extLst>
          </p:cNvPr>
          <p:cNvSpPr txBox="1"/>
          <p:nvPr/>
        </p:nvSpPr>
        <p:spPr>
          <a:xfrm>
            <a:off x="556769" y="2820394"/>
            <a:ext cx="5986644" cy="2616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#</a:t>
            </a:r>
            <a:r>
              <a:rPr sz="1400" b="1" spc="-15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f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il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e 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nam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e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: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Beautif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ul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So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up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Ex4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.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py</a:t>
            </a:r>
            <a:endParaRPr sz="14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 marR="2201545">
              <a:lnSpc>
                <a:spcPct val="100000"/>
              </a:lnSpc>
            </a:pPr>
            <a:r>
              <a:rPr sz="1400" b="1" spc="-5" dirty="0">
                <a:latin typeface="맑은 고딕"/>
                <a:cs typeface="맑은 고딕"/>
              </a:rPr>
              <a:t>imp</a:t>
            </a:r>
            <a:r>
              <a:rPr sz="1400" b="1" spc="-10" dirty="0">
                <a:latin typeface="맑은 고딕"/>
                <a:cs typeface="맑은 고딕"/>
              </a:rPr>
              <a:t>o</a:t>
            </a:r>
            <a:r>
              <a:rPr sz="1400" b="1" spc="45" dirty="0">
                <a:latin typeface="맑은 고딕"/>
                <a:cs typeface="맑은 고딕"/>
              </a:rPr>
              <a:t>r</a:t>
            </a:r>
            <a:r>
              <a:rPr sz="1400" b="1" dirty="0">
                <a:latin typeface="맑은 고딕"/>
                <a:cs typeface="맑은 고딕"/>
              </a:rPr>
              <a:t>t</a:t>
            </a:r>
            <a:r>
              <a:rPr sz="1400" b="1" spc="-2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urllib.</a:t>
            </a:r>
            <a:r>
              <a:rPr sz="1400" b="1" spc="-10" dirty="0">
                <a:latin typeface="맑은 고딕"/>
                <a:cs typeface="맑은 고딕"/>
              </a:rPr>
              <a:t>r</a:t>
            </a:r>
            <a:r>
              <a:rPr sz="1400" b="1" dirty="0">
                <a:latin typeface="맑은 고딕"/>
                <a:cs typeface="맑은 고딕"/>
              </a:rPr>
              <a:t>e</a:t>
            </a:r>
            <a:r>
              <a:rPr sz="1400" b="1" spc="-10" dirty="0">
                <a:latin typeface="맑은 고딕"/>
                <a:cs typeface="맑은 고딕"/>
              </a:rPr>
              <a:t>q</a:t>
            </a:r>
            <a:r>
              <a:rPr sz="1400" b="1" spc="-5" dirty="0">
                <a:latin typeface="맑은 고딕"/>
                <a:cs typeface="맑은 고딕"/>
              </a:rPr>
              <a:t>u</a:t>
            </a:r>
            <a:r>
              <a:rPr sz="1400" b="1" spc="-10" dirty="0">
                <a:latin typeface="맑은 고딕"/>
                <a:cs typeface="맑은 고딕"/>
              </a:rPr>
              <a:t>e</a:t>
            </a:r>
            <a:r>
              <a:rPr sz="1400" b="1" dirty="0">
                <a:latin typeface="맑은 고딕"/>
                <a:cs typeface="맑은 고딕"/>
              </a:rPr>
              <a:t>st </a:t>
            </a:r>
            <a:r>
              <a:rPr sz="1400" b="1" spc="-5" dirty="0">
                <a:latin typeface="맑은 고딕"/>
                <a:cs typeface="맑은 고딕"/>
              </a:rPr>
              <a:t>imp</a:t>
            </a:r>
            <a:r>
              <a:rPr sz="1400" b="1" spc="-10" dirty="0">
                <a:latin typeface="맑은 고딕"/>
                <a:cs typeface="맑은 고딕"/>
              </a:rPr>
              <a:t>o</a:t>
            </a:r>
            <a:r>
              <a:rPr sz="1400" b="1" spc="45" dirty="0">
                <a:latin typeface="맑은 고딕"/>
                <a:cs typeface="맑은 고딕"/>
              </a:rPr>
              <a:t>r</a:t>
            </a:r>
            <a:r>
              <a:rPr sz="1400" b="1" dirty="0">
                <a:latin typeface="맑은 고딕"/>
                <a:cs typeface="맑은 고딕"/>
              </a:rPr>
              <a:t>t</a:t>
            </a:r>
            <a:r>
              <a:rPr sz="1400" b="1" spc="-2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bs4</a:t>
            </a:r>
            <a:endParaRPr sz="14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맑은 고딕"/>
                <a:cs typeface="맑은 고딕"/>
              </a:rPr>
              <a:t>ur</a:t>
            </a:r>
            <a:r>
              <a:rPr sz="1400" b="1" dirty="0">
                <a:latin typeface="맑은 고딕"/>
                <a:cs typeface="맑은 고딕"/>
              </a:rPr>
              <a:t>l</a:t>
            </a:r>
            <a:r>
              <a:rPr sz="1400" b="1" spc="-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=</a:t>
            </a:r>
            <a:r>
              <a:rPr sz="1400" b="1" spc="-5" dirty="0">
                <a:latin typeface="맑은 고딕"/>
                <a:cs typeface="맑은 고딕"/>
              </a:rPr>
              <a:t> "http</a:t>
            </a:r>
            <a:r>
              <a:rPr sz="1400" b="1" spc="-10" dirty="0">
                <a:latin typeface="맑은 고딕"/>
                <a:cs typeface="맑은 고딕"/>
              </a:rPr>
              <a:t>s</a:t>
            </a:r>
            <a:r>
              <a:rPr sz="1400" b="1" dirty="0">
                <a:latin typeface="맑은 고딕"/>
                <a:cs typeface="맑은 고딕"/>
              </a:rPr>
              <a:t>:/</a:t>
            </a:r>
            <a:r>
              <a:rPr sz="1400" b="1" spc="-10" dirty="0">
                <a:latin typeface="맑은 고딕"/>
                <a:cs typeface="맑은 고딕"/>
              </a:rPr>
              <a:t>/</a:t>
            </a:r>
            <a:r>
              <a:rPr sz="1400" b="1" spc="-5" dirty="0">
                <a:latin typeface="맑은 고딕"/>
                <a:cs typeface="맑은 고딕"/>
                <a:hlinkClick r:id="rId5"/>
              </a:rPr>
              <a:t>ww</a:t>
            </a:r>
            <a:r>
              <a:rPr sz="1400" b="1" spc="-70" dirty="0">
                <a:latin typeface="맑은 고딕"/>
                <a:cs typeface="맑은 고딕"/>
                <a:hlinkClick r:id="rId5"/>
              </a:rPr>
              <a:t>w</a:t>
            </a:r>
            <a:r>
              <a:rPr sz="1400" b="1" spc="-10" dirty="0">
                <a:latin typeface="맑은 고딕"/>
                <a:cs typeface="맑은 고딕"/>
                <a:hlinkClick r:id="rId5"/>
              </a:rPr>
              <a:t>.</a:t>
            </a:r>
            <a:r>
              <a:rPr sz="1400" b="1" spc="-5" dirty="0">
                <a:latin typeface="맑은 고딕"/>
                <a:cs typeface="맑은 고딕"/>
                <a:hlinkClick r:id="rId5"/>
              </a:rPr>
              <a:t>n</a:t>
            </a:r>
            <a:r>
              <a:rPr sz="1400" b="1" spc="-15" dirty="0">
                <a:latin typeface="맑은 고딕"/>
                <a:cs typeface="맑은 고딕"/>
                <a:hlinkClick r:id="rId5"/>
              </a:rPr>
              <a:t>a</a:t>
            </a:r>
            <a:r>
              <a:rPr sz="1400" b="1" spc="-25" dirty="0">
                <a:latin typeface="맑은 고딕"/>
                <a:cs typeface="맑은 고딕"/>
                <a:hlinkClick r:id="rId5"/>
              </a:rPr>
              <a:t>v</a:t>
            </a:r>
            <a:r>
              <a:rPr sz="1400" b="1" spc="-10" dirty="0">
                <a:latin typeface="맑은 고딕"/>
                <a:cs typeface="맑은 고딕"/>
                <a:hlinkClick r:id="rId5"/>
              </a:rPr>
              <a:t>e</a:t>
            </a:r>
            <a:r>
              <a:rPr sz="1400" b="1" spc="-125" dirty="0">
                <a:latin typeface="맑은 고딕"/>
                <a:cs typeface="맑은 고딕"/>
                <a:hlinkClick r:id="rId5"/>
              </a:rPr>
              <a:t>r</a:t>
            </a:r>
            <a:r>
              <a:rPr sz="1400" b="1" dirty="0">
                <a:latin typeface="맑은 고딕"/>
                <a:cs typeface="맑은 고딕"/>
                <a:hlinkClick r:id="rId5"/>
              </a:rPr>
              <a:t>.c</a:t>
            </a:r>
            <a:r>
              <a:rPr sz="1400" b="1" spc="-10" dirty="0">
                <a:latin typeface="맑은 고딕"/>
                <a:cs typeface="맑은 고딕"/>
                <a:hlinkClick r:id="rId5"/>
              </a:rPr>
              <a:t>o</a:t>
            </a:r>
            <a:r>
              <a:rPr sz="1400" b="1" spc="-15" dirty="0">
                <a:latin typeface="맑은 고딕"/>
                <a:cs typeface="맑은 고딕"/>
                <a:hlinkClick r:id="rId5"/>
              </a:rPr>
              <a:t>m</a:t>
            </a:r>
            <a:r>
              <a:rPr sz="1400" b="1" spc="-10" dirty="0">
                <a:latin typeface="맑은 고딕"/>
                <a:cs typeface="맑은 고딕"/>
                <a:hlinkClick r:id="rId5"/>
              </a:rPr>
              <a:t>/</a:t>
            </a:r>
            <a:r>
              <a:rPr sz="1400" b="1" dirty="0">
                <a:latin typeface="맑은 고딕"/>
                <a:cs typeface="맑은 고딕"/>
              </a:rPr>
              <a:t>"</a:t>
            </a:r>
            <a:endParaRPr sz="14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맑은 고딕"/>
                <a:cs typeface="맑은 고딕"/>
              </a:rPr>
              <a:t>html</a:t>
            </a:r>
            <a:r>
              <a:rPr sz="1400" b="1" spc="-1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=</a:t>
            </a:r>
            <a:r>
              <a:rPr sz="1400" b="1" spc="-5" dirty="0">
                <a:latin typeface="맑은 고딕"/>
                <a:cs typeface="맑은 고딕"/>
              </a:rPr>
              <a:t> urllib.</a:t>
            </a:r>
            <a:r>
              <a:rPr sz="1400" b="1" spc="-10" dirty="0">
                <a:latin typeface="맑은 고딕"/>
                <a:cs typeface="맑은 고딕"/>
              </a:rPr>
              <a:t>r</a:t>
            </a:r>
            <a:r>
              <a:rPr sz="1400" b="1" dirty="0">
                <a:latin typeface="맑은 고딕"/>
                <a:cs typeface="맑은 고딕"/>
              </a:rPr>
              <a:t>e</a:t>
            </a:r>
            <a:r>
              <a:rPr sz="1400" b="1" spc="-10" dirty="0">
                <a:latin typeface="맑은 고딕"/>
                <a:cs typeface="맑은 고딕"/>
              </a:rPr>
              <a:t>q</a:t>
            </a:r>
            <a:r>
              <a:rPr sz="1400" b="1" spc="-5" dirty="0">
                <a:latin typeface="맑은 고딕"/>
                <a:cs typeface="맑은 고딕"/>
              </a:rPr>
              <a:t>u</a:t>
            </a:r>
            <a:r>
              <a:rPr sz="1400" b="1" spc="-10" dirty="0">
                <a:latin typeface="맑은 고딕"/>
                <a:cs typeface="맑은 고딕"/>
              </a:rPr>
              <a:t>e</a:t>
            </a:r>
            <a:r>
              <a:rPr sz="1400" b="1" dirty="0">
                <a:latin typeface="맑은 고딕"/>
                <a:cs typeface="맑은 고딕"/>
              </a:rPr>
              <a:t>st.</a:t>
            </a:r>
            <a:r>
              <a:rPr sz="1400" b="1" spc="-5" dirty="0">
                <a:latin typeface="맑은 고딕"/>
                <a:cs typeface="맑은 고딕"/>
              </a:rPr>
              <a:t>url</a:t>
            </a:r>
            <a:r>
              <a:rPr sz="1400" b="1" spc="-10" dirty="0">
                <a:latin typeface="맑은 고딕"/>
                <a:cs typeface="맑은 고딕"/>
              </a:rPr>
              <a:t>o</a:t>
            </a:r>
            <a:r>
              <a:rPr sz="1400" b="1" spc="-5" dirty="0">
                <a:latin typeface="맑은 고딕"/>
                <a:cs typeface="맑은 고딕"/>
              </a:rPr>
              <a:t>p</a:t>
            </a:r>
            <a:r>
              <a:rPr sz="1400" b="1" spc="-10" dirty="0">
                <a:latin typeface="맑은 고딕"/>
                <a:cs typeface="맑은 고딕"/>
              </a:rPr>
              <a:t>e</a:t>
            </a:r>
            <a:r>
              <a:rPr sz="1400" b="1" dirty="0">
                <a:latin typeface="맑은 고딕"/>
                <a:cs typeface="맑은 고딕"/>
              </a:rPr>
              <a:t>n(</a:t>
            </a:r>
            <a:r>
              <a:rPr sz="1400" b="1" spc="-5" dirty="0">
                <a:latin typeface="맑은 고딕"/>
                <a:cs typeface="맑은 고딕"/>
              </a:rPr>
              <a:t>ur</a:t>
            </a:r>
            <a:r>
              <a:rPr sz="1400" b="1" dirty="0">
                <a:latin typeface="맑은 고딕"/>
                <a:cs typeface="맑은 고딕"/>
              </a:rPr>
              <a:t>l)</a:t>
            </a:r>
            <a:endParaRPr sz="14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맑은 고딕"/>
                <a:cs typeface="맑은 고딕"/>
              </a:rPr>
              <a:t>s</a:t>
            </a:r>
            <a:r>
              <a:rPr sz="1400" b="1" spc="-10" dirty="0">
                <a:latin typeface="맑은 고딕"/>
                <a:cs typeface="맑은 고딕"/>
              </a:rPr>
              <a:t>o</a:t>
            </a:r>
            <a:r>
              <a:rPr sz="1400" b="1" spc="-5" dirty="0">
                <a:latin typeface="맑은 고딕"/>
                <a:cs typeface="맑은 고딕"/>
              </a:rPr>
              <a:t>u</a:t>
            </a:r>
            <a:r>
              <a:rPr sz="1400" b="1" dirty="0">
                <a:latin typeface="맑은 고딕"/>
                <a:cs typeface="맑은 고딕"/>
              </a:rPr>
              <a:t>p</a:t>
            </a:r>
            <a:r>
              <a:rPr sz="1400" b="1" spc="-20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= </a:t>
            </a:r>
            <a:r>
              <a:rPr sz="1400" b="1" spc="-10" dirty="0">
                <a:latin typeface="맑은 고딕"/>
                <a:cs typeface="맑은 고딕"/>
              </a:rPr>
              <a:t>b</a:t>
            </a:r>
            <a:r>
              <a:rPr sz="1400" b="1" dirty="0">
                <a:latin typeface="맑은 고딕"/>
                <a:cs typeface="맑은 고딕"/>
              </a:rPr>
              <a:t>s4</a:t>
            </a:r>
            <a:r>
              <a:rPr sz="1400" b="1" spc="5" dirty="0">
                <a:latin typeface="맑은 고딕"/>
                <a:cs typeface="맑은 고딕"/>
              </a:rPr>
              <a:t>.</a:t>
            </a:r>
            <a:r>
              <a:rPr sz="1400" b="1" dirty="0">
                <a:latin typeface="맑은 고딕"/>
                <a:cs typeface="맑은 고딕"/>
              </a:rPr>
              <a:t>Beautif</a:t>
            </a:r>
            <a:r>
              <a:rPr sz="1400" b="1" spc="-5" dirty="0">
                <a:latin typeface="맑은 고딕"/>
                <a:cs typeface="맑은 고딕"/>
              </a:rPr>
              <a:t>ul</a:t>
            </a:r>
            <a:r>
              <a:rPr sz="1400" b="1" spc="-10" dirty="0">
                <a:latin typeface="맑은 고딕"/>
                <a:cs typeface="맑은 고딕"/>
              </a:rPr>
              <a:t>So</a:t>
            </a:r>
            <a:r>
              <a:rPr sz="1400" b="1" spc="-5" dirty="0">
                <a:latin typeface="맑은 고딕"/>
                <a:cs typeface="맑은 고딕"/>
              </a:rPr>
              <a:t>up</a:t>
            </a:r>
            <a:r>
              <a:rPr sz="1400" b="1" dirty="0">
                <a:latin typeface="맑은 고딕"/>
                <a:cs typeface="맑은 고딕"/>
              </a:rPr>
              <a:t>(ht</a:t>
            </a:r>
            <a:r>
              <a:rPr sz="1400" b="1" spc="-15" dirty="0">
                <a:latin typeface="맑은 고딕"/>
                <a:cs typeface="맑은 고딕"/>
              </a:rPr>
              <a:t>m</a:t>
            </a:r>
            <a:r>
              <a:rPr sz="1400" b="1" spc="-5" dirty="0">
                <a:latin typeface="맑은 고딕"/>
                <a:cs typeface="맑은 고딕"/>
              </a:rPr>
              <a:t>l</a:t>
            </a:r>
            <a:r>
              <a:rPr sz="1400" b="1" dirty="0">
                <a:latin typeface="맑은 고딕"/>
                <a:cs typeface="맑은 고딕"/>
              </a:rPr>
              <a:t>,</a:t>
            </a:r>
            <a:r>
              <a:rPr sz="1400" b="1" spc="-45" dirty="0">
                <a:latin typeface="맑은 고딕"/>
                <a:cs typeface="맑은 고딕"/>
              </a:rPr>
              <a:t> </a:t>
            </a:r>
            <a:r>
              <a:rPr sz="1400" b="1" spc="10" dirty="0">
                <a:latin typeface="맑은 고딕"/>
                <a:cs typeface="맑은 고딕"/>
              </a:rPr>
              <a:t>"</a:t>
            </a:r>
            <a:r>
              <a:rPr sz="1400" b="1" dirty="0">
                <a:latin typeface="맑은 고딕"/>
                <a:cs typeface="맑은 고딕"/>
              </a:rPr>
              <a:t>html.</a:t>
            </a:r>
            <a:r>
              <a:rPr sz="1400" b="1" spc="-15" dirty="0">
                <a:latin typeface="맑은 고딕"/>
                <a:cs typeface="맑은 고딕"/>
              </a:rPr>
              <a:t>p</a:t>
            </a:r>
            <a:r>
              <a:rPr sz="1400" b="1" dirty="0">
                <a:latin typeface="맑은 고딕"/>
                <a:cs typeface="맑은 고딕"/>
              </a:rPr>
              <a:t>ars</a:t>
            </a:r>
            <a:r>
              <a:rPr sz="1400" b="1" spc="-10" dirty="0">
                <a:latin typeface="맑은 고딕"/>
                <a:cs typeface="맑은 고딕"/>
              </a:rPr>
              <a:t>e</a:t>
            </a:r>
            <a:r>
              <a:rPr sz="1400" b="1" dirty="0">
                <a:latin typeface="맑은 고딕"/>
                <a:cs typeface="맑은 고딕"/>
              </a:rPr>
              <a:t>r")</a:t>
            </a:r>
            <a:endParaRPr sz="14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 marR="951865">
              <a:lnSpc>
                <a:spcPct val="100000"/>
              </a:lnSpc>
            </a:pPr>
            <a:r>
              <a:rPr sz="1400" b="1" dirty="0">
                <a:latin typeface="+mn-ea"/>
                <a:cs typeface="맑은 고딕"/>
              </a:rPr>
              <a:t>#</a:t>
            </a:r>
            <a:r>
              <a:rPr sz="1400" b="1" spc="-15" dirty="0">
                <a:latin typeface="+mn-ea"/>
                <a:cs typeface="맑은 고딕"/>
              </a:rPr>
              <a:t> </a:t>
            </a:r>
            <a:r>
              <a:rPr lang="en-US" altLang="ko-KR" sz="1400" b="1" i="0" dirty="0" err="1">
                <a:solidFill>
                  <a:srgbClr val="222222"/>
                </a:solidFill>
                <a:effectLst/>
                <a:latin typeface="+mn-ea"/>
              </a:rPr>
              <a:t>type_fix</a:t>
            </a:r>
            <a:r>
              <a:rPr sz="1400" b="1" dirty="0">
                <a:latin typeface="+mn-ea"/>
                <a:cs typeface="맑은 고딕"/>
              </a:rPr>
              <a:t> 클래스를</a:t>
            </a:r>
            <a:r>
              <a:rPr sz="1400" b="1" spc="-25" dirty="0">
                <a:latin typeface="+mn-ea"/>
                <a:cs typeface="맑은 고딕"/>
              </a:rPr>
              <a:t> </a:t>
            </a:r>
            <a:r>
              <a:rPr sz="1400" b="1" dirty="0">
                <a:latin typeface="+mn-ea"/>
                <a:cs typeface="맑은 고딕"/>
              </a:rPr>
              <a:t>찾아</a:t>
            </a:r>
            <a:r>
              <a:rPr sz="1400" b="1" spc="-15" dirty="0">
                <a:latin typeface="+mn-ea"/>
                <a:cs typeface="맑은 고딕"/>
              </a:rPr>
              <a:t> </a:t>
            </a:r>
            <a:r>
              <a:rPr sz="1400" b="1" spc="-5" dirty="0">
                <a:latin typeface="+mn-ea"/>
                <a:cs typeface="맑은 고딕"/>
              </a:rPr>
              <a:t>u</a:t>
            </a:r>
            <a:r>
              <a:rPr sz="1400" b="1" dirty="0">
                <a:latin typeface="+mn-ea"/>
                <a:cs typeface="맑은 고딕"/>
              </a:rPr>
              <a:t>l</a:t>
            </a:r>
            <a:r>
              <a:rPr sz="1400" b="1" spc="-5" dirty="0">
                <a:latin typeface="+mn-ea"/>
                <a:cs typeface="맑은 고딕"/>
              </a:rPr>
              <a:t> </a:t>
            </a:r>
            <a:r>
              <a:rPr sz="1400" b="1" dirty="0">
                <a:latin typeface="+mn-ea"/>
                <a:cs typeface="맑은 고딕"/>
              </a:rPr>
              <a:t>값</a:t>
            </a:r>
            <a:r>
              <a:rPr sz="1400" b="1" spc="-15" dirty="0">
                <a:latin typeface="+mn-ea"/>
                <a:cs typeface="맑은 고딕"/>
              </a:rPr>
              <a:t> </a:t>
            </a:r>
            <a:r>
              <a:rPr sz="1400" b="1" dirty="0" err="1">
                <a:latin typeface="+mn-ea"/>
                <a:cs typeface="맑은 고딕"/>
              </a:rPr>
              <a:t>뽑아내기</a:t>
            </a:r>
            <a:r>
              <a:rPr sz="1400" b="1" dirty="0">
                <a:latin typeface="+mn-ea"/>
                <a:cs typeface="맑은 고딕"/>
              </a:rPr>
              <a:t> </a:t>
            </a:r>
            <a:endParaRPr lang="en-US" sz="1400" b="1" dirty="0">
              <a:latin typeface="+mn-ea"/>
              <a:cs typeface="맑은 고딕"/>
            </a:endParaRPr>
          </a:p>
          <a:p>
            <a:pPr marL="12700" marR="951865">
              <a:lnSpc>
                <a:spcPct val="100000"/>
              </a:lnSpc>
            </a:pPr>
            <a:r>
              <a:rPr sz="1400" b="1" spc="-5" dirty="0">
                <a:latin typeface="+mn-ea"/>
                <a:cs typeface="맑은 고딕"/>
              </a:rPr>
              <a:t>u</a:t>
            </a:r>
            <a:r>
              <a:rPr sz="1400" b="1" dirty="0">
                <a:latin typeface="+mn-ea"/>
                <a:cs typeface="맑은 고딕"/>
              </a:rPr>
              <a:t>l</a:t>
            </a:r>
            <a:r>
              <a:rPr sz="1400" b="1" spc="-5" dirty="0">
                <a:latin typeface="+mn-ea"/>
                <a:cs typeface="맑은 고딕"/>
              </a:rPr>
              <a:t> </a:t>
            </a:r>
            <a:r>
              <a:rPr sz="1400" b="1" dirty="0">
                <a:latin typeface="+mn-ea"/>
                <a:cs typeface="맑은 고딕"/>
              </a:rPr>
              <a:t>=</a:t>
            </a:r>
            <a:r>
              <a:rPr sz="1400" b="1" spc="-5" dirty="0">
                <a:latin typeface="+mn-ea"/>
                <a:cs typeface="맑은 고딕"/>
              </a:rPr>
              <a:t> </a:t>
            </a:r>
            <a:r>
              <a:rPr sz="1400" b="1" dirty="0">
                <a:latin typeface="+mn-ea"/>
                <a:cs typeface="맑은 고딕"/>
              </a:rPr>
              <a:t>s</a:t>
            </a:r>
            <a:r>
              <a:rPr sz="1400" b="1" spc="-10" dirty="0">
                <a:latin typeface="+mn-ea"/>
                <a:cs typeface="맑은 고딕"/>
              </a:rPr>
              <a:t>o</a:t>
            </a:r>
            <a:r>
              <a:rPr sz="1400" b="1" spc="-5" dirty="0">
                <a:latin typeface="+mn-ea"/>
                <a:cs typeface="맑은 고딕"/>
              </a:rPr>
              <a:t>up</a:t>
            </a:r>
            <a:r>
              <a:rPr sz="1400" b="1" dirty="0">
                <a:latin typeface="+mn-ea"/>
                <a:cs typeface="맑은 고딕"/>
              </a:rPr>
              <a:t>.</a:t>
            </a:r>
            <a:r>
              <a:rPr sz="1400" b="1" spc="5" dirty="0">
                <a:latin typeface="+mn-ea"/>
                <a:cs typeface="맑은 고딕"/>
              </a:rPr>
              <a:t>f</a:t>
            </a:r>
            <a:r>
              <a:rPr sz="1400" b="1" spc="-5" dirty="0">
                <a:latin typeface="+mn-ea"/>
                <a:cs typeface="맑은 고딕"/>
              </a:rPr>
              <a:t>ind</a:t>
            </a:r>
            <a:r>
              <a:rPr sz="1400" b="1" dirty="0">
                <a:latin typeface="+mn-ea"/>
                <a:cs typeface="맑은 고딕"/>
              </a:rPr>
              <a:t>(</a:t>
            </a:r>
            <a:r>
              <a:rPr sz="1400" b="1" spc="5" dirty="0">
                <a:latin typeface="+mn-ea"/>
                <a:cs typeface="맑은 고딕"/>
              </a:rPr>
              <a:t>"</a:t>
            </a:r>
            <a:r>
              <a:rPr sz="1400" b="1" spc="-5" dirty="0">
                <a:latin typeface="+mn-ea"/>
                <a:cs typeface="맑은 고딕"/>
              </a:rPr>
              <a:t>ul</a:t>
            </a:r>
            <a:r>
              <a:rPr sz="1400" b="1" dirty="0">
                <a:latin typeface="+mn-ea"/>
                <a:cs typeface="맑은 고딕"/>
              </a:rPr>
              <a:t>",</a:t>
            </a:r>
            <a:r>
              <a:rPr sz="1400" b="1" spc="-45" dirty="0">
                <a:latin typeface="+mn-ea"/>
                <a:cs typeface="맑은 고딕"/>
              </a:rPr>
              <a:t> </a:t>
            </a:r>
            <a:r>
              <a:rPr sz="1400" b="1" dirty="0">
                <a:latin typeface="+mn-ea"/>
                <a:cs typeface="맑은 고딕"/>
              </a:rPr>
              <a:t>{</a:t>
            </a:r>
            <a:r>
              <a:rPr sz="1400" b="1" spc="5" dirty="0">
                <a:latin typeface="+mn-ea"/>
                <a:cs typeface="맑은 고딕"/>
              </a:rPr>
              <a:t>"</a:t>
            </a:r>
            <a:r>
              <a:rPr sz="1400" b="1" spc="-5" dirty="0">
                <a:latin typeface="+mn-ea"/>
                <a:cs typeface="맑은 고딕"/>
              </a:rPr>
              <a:t>cl</a:t>
            </a:r>
            <a:r>
              <a:rPr sz="1400" b="1" spc="5" dirty="0">
                <a:latin typeface="+mn-ea"/>
                <a:cs typeface="맑은 고딕"/>
              </a:rPr>
              <a:t>a</a:t>
            </a:r>
            <a:r>
              <a:rPr sz="1400" b="1" dirty="0">
                <a:latin typeface="+mn-ea"/>
                <a:cs typeface="맑은 고딕"/>
              </a:rPr>
              <a:t>ss</a:t>
            </a:r>
            <a:r>
              <a:rPr sz="1400" b="1" spc="5" dirty="0">
                <a:latin typeface="+mn-ea"/>
                <a:cs typeface="맑은 고딕"/>
              </a:rPr>
              <a:t>"</a:t>
            </a:r>
            <a:r>
              <a:rPr sz="1400" b="1" dirty="0">
                <a:latin typeface="+mn-ea"/>
                <a:cs typeface="맑은 고딕"/>
              </a:rPr>
              <a:t>:</a:t>
            </a:r>
            <a:r>
              <a:rPr sz="1400" b="1" spc="-5" dirty="0">
                <a:latin typeface="+mn-ea"/>
                <a:cs typeface="맑은 고딕"/>
              </a:rPr>
              <a:t>"</a:t>
            </a:r>
            <a:r>
              <a:rPr lang="en-US" altLang="ko-KR" sz="1400" b="1" i="0" dirty="0" err="1">
                <a:solidFill>
                  <a:srgbClr val="222222"/>
                </a:solidFill>
                <a:effectLst/>
                <a:latin typeface="+mn-ea"/>
              </a:rPr>
              <a:t>type_fix</a:t>
            </a:r>
            <a:r>
              <a:rPr sz="1400" b="1" spc="-10" dirty="0">
                <a:latin typeface="+mn-ea"/>
                <a:cs typeface="맑은 고딕"/>
              </a:rPr>
              <a:t>"</a:t>
            </a:r>
            <a:r>
              <a:rPr sz="1400" b="1" dirty="0">
                <a:latin typeface="+mn-ea"/>
                <a:cs typeface="맑은 고딕"/>
              </a:rPr>
              <a:t>}) </a:t>
            </a:r>
            <a:endParaRPr lang="en-US" sz="1400" b="1" dirty="0">
              <a:latin typeface="+mn-ea"/>
              <a:cs typeface="맑은 고딕"/>
            </a:endParaRPr>
          </a:p>
          <a:p>
            <a:pPr marL="12700" marR="951865">
              <a:lnSpc>
                <a:spcPct val="100000"/>
              </a:lnSpc>
            </a:pPr>
            <a:r>
              <a:rPr sz="1400" b="1" spc="-5" dirty="0">
                <a:latin typeface="+mn-ea"/>
                <a:cs typeface="맑은 고딕"/>
              </a:rPr>
              <a:t>print</a:t>
            </a:r>
            <a:r>
              <a:rPr sz="1400" b="1" dirty="0">
                <a:latin typeface="+mn-ea"/>
                <a:cs typeface="맑은 고딕"/>
              </a:rPr>
              <a:t>(</a:t>
            </a:r>
            <a:r>
              <a:rPr sz="1400" b="1" spc="-5" dirty="0">
                <a:latin typeface="+mn-ea"/>
                <a:cs typeface="맑은 고딕"/>
              </a:rPr>
              <a:t>ul</a:t>
            </a:r>
            <a:r>
              <a:rPr sz="1400" b="1" dirty="0">
                <a:latin typeface="+mn-ea"/>
                <a:cs typeface="맑은 고딕"/>
              </a:rPr>
              <a:t>)</a:t>
            </a: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92215946-3A14-481B-ADFB-0BB255DDCE04}"/>
              </a:ext>
            </a:extLst>
          </p:cNvPr>
          <p:cNvSpPr/>
          <p:nvPr/>
        </p:nvSpPr>
        <p:spPr>
          <a:xfrm>
            <a:off x="370283" y="2624670"/>
            <a:ext cx="216535" cy="215265"/>
          </a:xfrm>
          <a:custGeom>
            <a:avLst/>
            <a:gdLst/>
            <a:ahLst/>
            <a:cxnLst/>
            <a:rect l="l" t="t" r="r" b="b"/>
            <a:pathLst>
              <a:path w="216534" h="215264">
                <a:moveTo>
                  <a:pt x="108102" y="0"/>
                </a:moveTo>
                <a:lnTo>
                  <a:pt x="66022" y="8474"/>
                </a:lnTo>
                <a:lnTo>
                  <a:pt x="31660" y="31512"/>
                </a:lnTo>
                <a:lnTo>
                  <a:pt x="8494" y="65654"/>
                </a:lnTo>
                <a:lnTo>
                  <a:pt x="11" y="107258"/>
                </a:lnTo>
                <a:lnTo>
                  <a:pt x="0" y="107750"/>
                </a:lnTo>
                <a:lnTo>
                  <a:pt x="1025" y="122288"/>
                </a:lnTo>
                <a:lnTo>
                  <a:pt x="14881" y="161822"/>
                </a:lnTo>
                <a:lnTo>
                  <a:pt x="42231" y="192561"/>
                </a:lnTo>
                <a:lnTo>
                  <a:pt x="79634" y="211056"/>
                </a:lnTo>
                <a:lnTo>
                  <a:pt x="108456" y="214883"/>
                </a:lnTo>
                <a:lnTo>
                  <a:pt x="123108" y="213872"/>
                </a:lnTo>
                <a:lnTo>
                  <a:pt x="162949" y="200122"/>
                </a:lnTo>
                <a:lnTo>
                  <a:pt x="193919" y="172970"/>
                </a:lnTo>
                <a:lnTo>
                  <a:pt x="212552" y="135849"/>
                </a:lnTo>
                <a:lnTo>
                  <a:pt x="216407" y="107258"/>
                </a:lnTo>
                <a:lnTo>
                  <a:pt x="215397" y="92706"/>
                </a:lnTo>
                <a:lnTo>
                  <a:pt x="201571" y="53128"/>
                </a:lnTo>
                <a:lnTo>
                  <a:pt x="174244" y="22352"/>
                </a:lnTo>
                <a:lnTo>
                  <a:pt x="136879" y="3832"/>
                </a:lnTo>
                <a:lnTo>
                  <a:pt x="108102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4A4AD22D-6595-4131-87A8-B37BED87D4C4}"/>
              </a:ext>
            </a:extLst>
          </p:cNvPr>
          <p:cNvSpPr/>
          <p:nvPr/>
        </p:nvSpPr>
        <p:spPr>
          <a:xfrm>
            <a:off x="370282" y="2624670"/>
            <a:ext cx="216535" cy="215265"/>
          </a:xfrm>
          <a:custGeom>
            <a:avLst/>
            <a:gdLst/>
            <a:ahLst/>
            <a:cxnLst/>
            <a:rect l="l" t="t" r="r" b="b"/>
            <a:pathLst>
              <a:path w="216534" h="215264">
                <a:moveTo>
                  <a:pt x="0" y="107441"/>
                </a:moveTo>
                <a:lnTo>
                  <a:pt x="8494" y="65654"/>
                </a:lnTo>
                <a:lnTo>
                  <a:pt x="31661" y="31512"/>
                </a:lnTo>
                <a:lnTo>
                  <a:pt x="66023" y="8474"/>
                </a:lnTo>
                <a:lnTo>
                  <a:pt x="108103" y="0"/>
                </a:lnTo>
                <a:lnTo>
                  <a:pt x="122792" y="979"/>
                </a:lnTo>
                <a:lnTo>
                  <a:pt x="162734" y="14646"/>
                </a:lnTo>
                <a:lnTo>
                  <a:pt x="193791" y="41721"/>
                </a:lnTo>
                <a:lnTo>
                  <a:pt x="212502" y="78749"/>
                </a:lnTo>
                <a:lnTo>
                  <a:pt x="216407" y="107258"/>
                </a:lnTo>
                <a:lnTo>
                  <a:pt x="215422" y="121853"/>
                </a:lnTo>
                <a:lnTo>
                  <a:pt x="201673" y="161535"/>
                </a:lnTo>
                <a:lnTo>
                  <a:pt x="174429" y="192391"/>
                </a:lnTo>
                <a:lnTo>
                  <a:pt x="137160" y="210990"/>
                </a:lnTo>
                <a:lnTo>
                  <a:pt x="108456" y="214883"/>
                </a:lnTo>
                <a:lnTo>
                  <a:pt x="93742" y="213905"/>
                </a:lnTo>
                <a:lnTo>
                  <a:pt x="53752" y="200256"/>
                </a:lnTo>
                <a:lnTo>
                  <a:pt x="22669" y="173216"/>
                </a:lnTo>
                <a:lnTo>
                  <a:pt x="3932" y="136230"/>
                </a:lnTo>
                <a:lnTo>
                  <a:pt x="0" y="107441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87B6DE2-2EED-4178-B4D6-7BE2E09C6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695" y="3197503"/>
            <a:ext cx="37052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35791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B9DA8F7-648B-4ABD-B1CD-9A8AB683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377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A7DA1A-5992-46CC-AAE1-7984001B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6" y="1703718"/>
            <a:ext cx="8245645" cy="3111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7F43EB-023D-4E53-804D-3BB67A5E426D}"/>
              </a:ext>
            </a:extLst>
          </p:cNvPr>
          <p:cNvSpPr/>
          <p:nvPr/>
        </p:nvSpPr>
        <p:spPr>
          <a:xfrm>
            <a:off x="3154261" y="1703718"/>
            <a:ext cx="2676088" cy="590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7E2F78-277E-47C9-B5CC-97BA9E76C45A}"/>
              </a:ext>
            </a:extLst>
          </p:cNvPr>
          <p:cNvSpPr/>
          <p:nvPr/>
        </p:nvSpPr>
        <p:spPr>
          <a:xfrm>
            <a:off x="1058412" y="3259500"/>
            <a:ext cx="2676088" cy="1555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0909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BB7E41-1254-45B9-9754-D5BF5C07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378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B1489A-C961-4C1F-86EE-F032ED1E7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65" y="1178144"/>
            <a:ext cx="7489009" cy="49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8888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BB7E41-1254-45B9-9754-D5BF5C07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379</a:t>
            </a:fld>
            <a:endParaRPr lang="ko-KR" alt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3C8185F-F9B4-44C7-AF5A-E136BABC4C10}"/>
              </a:ext>
            </a:extLst>
          </p:cNvPr>
          <p:cNvSpPr/>
          <p:nvPr/>
        </p:nvSpPr>
        <p:spPr>
          <a:xfrm>
            <a:off x="534951" y="1575284"/>
            <a:ext cx="4828794" cy="4554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8A12B26-70F3-4D90-B04A-C6B9ABFCE162}"/>
              </a:ext>
            </a:extLst>
          </p:cNvPr>
          <p:cNvSpPr/>
          <p:nvPr/>
        </p:nvSpPr>
        <p:spPr>
          <a:xfrm>
            <a:off x="521236" y="1569188"/>
            <a:ext cx="4165854" cy="3787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043DF65-E384-4FA7-B930-8A6AB7F833A5}"/>
              </a:ext>
            </a:extLst>
          </p:cNvPr>
          <p:cNvSpPr/>
          <p:nvPr/>
        </p:nvSpPr>
        <p:spPr>
          <a:xfrm>
            <a:off x="538000" y="1552424"/>
            <a:ext cx="4825365" cy="4551045"/>
          </a:xfrm>
          <a:custGeom>
            <a:avLst/>
            <a:gdLst/>
            <a:ahLst/>
            <a:cxnLst/>
            <a:rect l="l" t="t" r="r" b="b"/>
            <a:pathLst>
              <a:path w="4825365" h="4551045">
                <a:moveTo>
                  <a:pt x="0" y="4550664"/>
                </a:moveTo>
                <a:lnTo>
                  <a:pt x="4824983" y="4550664"/>
                </a:lnTo>
                <a:lnTo>
                  <a:pt x="4824983" y="0"/>
                </a:lnTo>
                <a:lnTo>
                  <a:pt x="0" y="0"/>
                </a:lnTo>
                <a:lnTo>
                  <a:pt x="0" y="45506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01BA8F2-69FC-4807-89E4-28F3F17E42F0}"/>
              </a:ext>
            </a:extLst>
          </p:cNvPr>
          <p:cNvSpPr/>
          <p:nvPr/>
        </p:nvSpPr>
        <p:spPr>
          <a:xfrm>
            <a:off x="538000" y="1552424"/>
            <a:ext cx="4825365" cy="4551045"/>
          </a:xfrm>
          <a:custGeom>
            <a:avLst/>
            <a:gdLst/>
            <a:ahLst/>
            <a:cxnLst/>
            <a:rect l="l" t="t" r="r" b="b"/>
            <a:pathLst>
              <a:path w="4825365" h="4551045">
                <a:moveTo>
                  <a:pt x="0" y="4550664"/>
                </a:moveTo>
                <a:lnTo>
                  <a:pt x="4824983" y="4550664"/>
                </a:lnTo>
                <a:lnTo>
                  <a:pt x="4824983" y="0"/>
                </a:lnTo>
                <a:lnTo>
                  <a:pt x="0" y="0"/>
                </a:lnTo>
                <a:lnTo>
                  <a:pt x="0" y="4550664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5423EC88-C099-4D22-A225-101863E27A09}"/>
              </a:ext>
            </a:extLst>
          </p:cNvPr>
          <p:cNvSpPr/>
          <p:nvPr/>
        </p:nvSpPr>
        <p:spPr>
          <a:xfrm>
            <a:off x="538000" y="1534136"/>
            <a:ext cx="4825365" cy="0"/>
          </a:xfrm>
          <a:custGeom>
            <a:avLst/>
            <a:gdLst/>
            <a:ahLst/>
            <a:cxnLst/>
            <a:rect l="l" t="t" r="r" b="b"/>
            <a:pathLst>
              <a:path w="4825365">
                <a:moveTo>
                  <a:pt x="0" y="0"/>
                </a:moveTo>
                <a:lnTo>
                  <a:pt x="4824983" y="0"/>
                </a:lnTo>
              </a:path>
            </a:pathLst>
          </a:custGeom>
          <a:ln w="4699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BE31BDE1-6726-4347-B12A-CE823B01824B}"/>
              </a:ext>
            </a:extLst>
          </p:cNvPr>
          <p:cNvSpPr/>
          <p:nvPr/>
        </p:nvSpPr>
        <p:spPr>
          <a:xfrm>
            <a:off x="538000" y="1511276"/>
            <a:ext cx="4825365" cy="45720"/>
          </a:xfrm>
          <a:custGeom>
            <a:avLst/>
            <a:gdLst/>
            <a:ahLst/>
            <a:cxnLst/>
            <a:rect l="l" t="t" r="r" b="b"/>
            <a:pathLst>
              <a:path w="4825365" h="45719">
                <a:moveTo>
                  <a:pt x="0" y="45720"/>
                </a:moveTo>
                <a:lnTo>
                  <a:pt x="4824983" y="45720"/>
                </a:lnTo>
                <a:lnTo>
                  <a:pt x="4824983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ln w="3175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02E56D3-D1CF-4AF8-8C84-E79167E0BF66}"/>
              </a:ext>
            </a:extLst>
          </p:cNvPr>
          <p:cNvSpPr txBox="1"/>
          <p:nvPr/>
        </p:nvSpPr>
        <p:spPr>
          <a:xfrm>
            <a:off x="292737" y="1057356"/>
            <a:ext cx="2827655" cy="551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800" spc="15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800" b="1" spc="-5" dirty="0">
                <a:latin typeface="맑은 고딕"/>
                <a:cs typeface="맑은 고딕"/>
              </a:rPr>
              <a:t>Be</a:t>
            </a:r>
            <a:r>
              <a:rPr sz="1800" b="1" spc="-10" dirty="0">
                <a:latin typeface="맑은 고딕"/>
                <a:cs typeface="맑은 고딕"/>
              </a:rPr>
              <a:t>a</a:t>
            </a:r>
            <a:r>
              <a:rPr sz="1800" b="1" spc="-5" dirty="0">
                <a:latin typeface="맑은 고딕"/>
                <a:cs typeface="맑은 고딕"/>
              </a:rPr>
              <a:t>utifulSo</a:t>
            </a:r>
            <a:r>
              <a:rPr sz="1800" b="1" spc="-10" dirty="0">
                <a:latin typeface="맑은 고딕"/>
                <a:cs typeface="맑은 고딕"/>
              </a:rPr>
              <a:t>u</a:t>
            </a:r>
            <a:r>
              <a:rPr sz="1800" b="1" dirty="0">
                <a:latin typeface="맑은 고딕"/>
                <a:cs typeface="맑은 고딕"/>
              </a:rPr>
              <a:t>p로</a:t>
            </a:r>
            <a:r>
              <a:rPr sz="1800" b="1" spc="2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Na</a:t>
            </a:r>
            <a:r>
              <a:rPr sz="1800" b="1" spc="-40" dirty="0">
                <a:latin typeface="맑은 고딕"/>
                <a:cs typeface="맑은 고딕"/>
              </a:rPr>
              <a:t>v</a:t>
            </a:r>
            <a:r>
              <a:rPr sz="1800" b="1" spc="-10" dirty="0">
                <a:latin typeface="맑은 고딕"/>
                <a:cs typeface="맑은 고딕"/>
              </a:rPr>
              <a:t>e</a:t>
            </a:r>
            <a:r>
              <a:rPr sz="1800" b="1" dirty="0">
                <a:latin typeface="맑은 고딕"/>
                <a:cs typeface="맑은 고딕"/>
              </a:rPr>
              <a:t>r</a:t>
            </a:r>
            <a:endParaRPr sz="1800" dirty="0">
              <a:latin typeface="맑은 고딕"/>
              <a:cs typeface="맑은 고딕"/>
            </a:endParaRPr>
          </a:p>
          <a:p>
            <a:pPr marL="207010">
              <a:lnSpc>
                <a:spcPct val="100000"/>
              </a:lnSpc>
              <a:spcBef>
                <a:spcPts val="935"/>
              </a:spcBef>
            </a:pPr>
            <a:r>
              <a:rPr sz="1100" dirty="0">
                <a:latin typeface="맑은 고딕"/>
                <a:cs typeface="맑은 고딕"/>
              </a:rPr>
              <a:t>2</a:t>
            </a: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30B2F4DB-3686-4137-A495-6A5E8479379F}"/>
              </a:ext>
            </a:extLst>
          </p:cNvPr>
          <p:cNvSpPr txBox="1"/>
          <p:nvPr/>
        </p:nvSpPr>
        <p:spPr>
          <a:xfrm>
            <a:off x="3258720" y="1066539"/>
            <a:ext cx="247332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맑은 고딕"/>
                <a:cs typeface="맑은 고딕"/>
              </a:rPr>
              <a:t>메인 </a:t>
            </a:r>
            <a:r>
              <a:rPr sz="1800" b="1" spc="-5" dirty="0">
                <a:latin typeface="맑은 고딕"/>
                <a:cs typeface="맑은 고딕"/>
              </a:rPr>
              <a:t>웹페이</a:t>
            </a:r>
            <a:r>
              <a:rPr sz="1800" b="1" dirty="0">
                <a:latin typeface="맑은 고딕"/>
                <a:cs typeface="맑은 고딕"/>
              </a:rPr>
              <a:t>지 </a:t>
            </a:r>
            <a:r>
              <a:rPr sz="1800" b="1" spc="-5" dirty="0">
                <a:latin typeface="맑은 고딕"/>
                <a:cs typeface="맑은 고딕"/>
              </a:rPr>
              <a:t>추출하기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2F1F3C38-93B2-4C41-8BD6-94C8028DCC23}"/>
              </a:ext>
            </a:extLst>
          </p:cNvPr>
          <p:cNvSpPr txBox="1"/>
          <p:nvPr/>
        </p:nvSpPr>
        <p:spPr>
          <a:xfrm>
            <a:off x="616739" y="1615687"/>
            <a:ext cx="3978275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imp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o</a:t>
            </a:r>
            <a:r>
              <a:rPr sz="1400" b="1" spc="45" dirty="0">
                <a:solidFill>
                  <a:srgbClr val="7E7E7E"/>
                </a:solidFill>
                <a:latin typeface="맑은 고딕"/>
                <a:cs typeface="맑은 고딕"/>
              </a:rPr>
              <a:t>r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t</a:t>
            </a:r>
            <a:r>
              <a:rPr sz="1400" b="1" spc="-25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urllib.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r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e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q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u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e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st</a:t>
            </a:r>
            <a:endParaRPr sz="14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im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po</a:t>
            </a:r>
            <a:r>
              <a:rPr sz="1400" b="1" spc="45" dirty="0">
                <a:solidFill>
                  <a:srgbClr val="7E7E7E"/>
                </a:solidFill>
                <a:latin typeface="맑은 고딕"/>
                <a:cs typeface="맑은 고딕"/>
              </a:rPr>
              <a:t>r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t</a:t>
            </a:r>
            <a:r>
              <a:rPr sz="1400" b="1" spc="-25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b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s4</a:t>
            </a:r>
            <a:endParaRPr sz="14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 marR="1142365">
              <a:lnSpc>
                <a:spcPct val="100000"/>
              </a:lnSpc>
            </a:pP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ur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l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  <a:hlinkClick r:id="rId5"/>
              </a:rPr>
              <a:t>= "https://ww</a:t>
            </a:r>
            <a:r>
              <a:rPr sz="1400" b="1" spc="-60" dirty="0">
                <a:solidFill>
                  <a:srgbClr val="7E7E7E"/>
                </a:solidFill>
                <a:latin typeface="맑은 고딕"/>
                <a:cs typeface="맑은 고딕"/>
              </a:rPr>
              <a:t>w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.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  <a:hlinkClick r:id="rId5"/>
              </a:rPr>
              <a:t>na</a:t>
            </a:r>
            <a:r>
              <a:rPr sz="1400" b="1" spc="-25" dirty="0">
                <a:solidFill>
                  <a:srgbClr val="7E7E7E"/>
                </a:solidFill>
                <a:latin typeface="맑은 고딕"/>
                <a:cs typeface="맑은 고딕"/>
                <a:hlinkClick r:id="rId5"/>
              </a:rPr>
              <a:t>v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e</a:t>
            </a:r>
            <a:r>
              <a:rPr sz="1400" b="1" spc="-125" dirty="0">
                <a:solidFill>
                  <a:srgbClr val="7E7E7E"/>
                </a:solidFill>
                <a:latin typeface="맑은 고딕"/>
                <a:cs typeface="맑은 고딕"/>
                <a:hlinkClick r:id="rId5"/>
              </a:rPr>
              <a:t>r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  <a:hlinkClick r:id="rId5"/>
              </a:rPr>
              <a:t>.</a:t>
            </a:r>
            <a:r>
              <a:rPr sz="1400" b="1" spc="5" dirty="0">
                <a:solidFill>
                  <a:srgbClr val="7E7E7E"/>
                </a:solidFill>
                <a:latin typeface="맑은 고딕"/>
                <a:cs typeface="맑은 고딕"/>
                <a:hlinkClick r:id="rId5"/>
              </a:rPr>
              <a:t>c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  <a:hlinkClick r:id="rId5"/>
              </a:rPr>
              <a:t>o</a:t>
            </a:r>
            <a:r>
              <a:rPr sz="1400" b="1" spc="-15" dirty="0">
                <a:solidFill>
                  <a:srgbClr val="7E7E7E"/>
                </a:solidFill>
                <a:latin typeface="맑은 고딕"/>
                <a:cs typeface="맑은 고딕"/>
                <a:hlinkClick r:id="rId5"/>
              </a:rPr>
              <a:t>m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  <a:hlinkClick r:id="rId5"/>
              </a:rPr>
              <a:t>/"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endParaRPr lang="en-US" sz="1400" b="1" dirty="0">
              <a:solidFill>
                <a:srgbClr val="7E7E7E"/>
              </a:solidFill>
              <a:latin typeface="맑은 고딕"/>
              <a:cs typeface="맑은 고딕"/>
            </a:endParaRPr>
          </a:p>
          <a:p>
            <a:pPr marL="12700" marR="1142365">
              <a:lnSpc>
                <a:spcPct val="100000"/>
              </a:lnSpc>
            </a:pP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html</a:t>
            </a:r>
            <a:r>
              <a:rPr sz="1400" b="1" spc="-15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=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 urllib.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r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e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q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u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e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st.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url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o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p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e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n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(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ur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l)</a:t>
            </a:r>
            <a:endParaRPr sz="1400" dirty="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s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o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u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p</a:t>
            </a:r>
            <a:r>
              <a:rPr sz="1400" b="1" spc="-20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= 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b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s4</a:t>
            </a:r>
            <a:r>
              <a:rPr sz="1400" b="1" spc="5" dirty="0">
                <a:solidFill>
                  <a:srgbClr val="7E7E7E"/>
                </a:solidFill>
                <a:latin typeface="맑은 고딕"/>
                <a:cs typeface="맑은 고딕"/>
              </a:rPr>
              <a:t>.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Beautif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ul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So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up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(ht</a:t>
            </a:r>
            <a:r>
              <a:rPr sz="1400" b="1" spc="-15" dirty="0">
                <a:solidFill>
                  <a:srgbClr val="7E7E7E"/>
                </a:solidFill>
                <a:latin typeface="맑은 고딕"/>
                <a:cs typeface="맑은 고딕"/>
              </a:rPr>
              <a:t>m</a:t>
            </a:r>
            <a:r>
              <a:rPr sz="1400" b="1" spc="-5" dirty="0">
                <a:solidFill>
                  <a:srgbClr val="7E7E7E"/>
                </a:solidFill>
                <a:latin typeface="맑은 고딕"/>
                <a:cs typeface="맑은 고딕"/>
              </a:rPr>
              <a:t>l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,</a:t>
            </a:r>
            <a:r>
              <a:rPr sz="1400" b="1" spc="-45" dirty="0">
                <a:solidFill>
                  <a:srgbClr val="7E7E7E"/>
                </a:solidFill>
                <a:latin typeface="맑은 고딕"/>
                <a:cs typeface="맑은 고딕"/>
              </a:rPr>
              <a:t> </a:t>
            </a:r>
            <a:r>
              <a:rPr sz="1400" b="1" spc="10" dirty="0">
                <a:solidFill>
                  <a:srgbClr val="7E7E7E"/>
                </a:solidFill>
                <a:latin typeface="맑은 고딕"/>
                <a:cs typeface="맑은 고딕"/>
              </a:rPr>
              <a:t>"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html.</a:t>
            </a:r>
            <a:r>
              <a:rPr sz="1400" b="1" spc="-15" dirty="0">
                <a:solidFill>
                  <a:srgbClr val="7E7E7E"/>
                </a:solidFill>
                <a:latin typeface="맑은 고딕"/>
                <a:cs typeface="맑은 고딕"/>
              </a:rPr>
              <a:t>p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ars</a:t>
            </a:r>
            <a:r>
              <a:rPr sz="1400" b="1" spc="-10" dirty="0">
                <a:solidFill>
                  <a:srgbClr val="7E7E7E"/>
                </a:solidFill>
                <a:latin typeface="맑은 고딕"/>
                <a:cs typeface="맑은 고딕"/>
              </a:rPr>
              <a:t>e</a:t>
            </a:r>
            <a:r>
              <a:rPr sz="1400" b="1" dirty="0">
                <a:solidFill>
                  <a:srgbClr val="7E7E7E"/>
                </a:solidFill>
                <a:latin typeface="맑은 고딕"/>
                <a:cs typeface="맑은 고딕"/>
              </a:rPr>
              <a:t>r")</a:t>
            </a:r>
            <a:endParaRPr sz="14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#</a:t>
            </a:r>
            <a:r>
              <a:rPr sz="1400" b="1" spc="-20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 </a:t>
            </a:r>
            <a:r>
              <a:rPr lang="en-US" altLang="ko-KR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type_fix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 클래스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를</a:t>
            </a:r>
            <a:r>
              <a:rPr sz="1400" b="1" spc="-30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찾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아</a:t>
            </a:r>
            <a:r>
              <a:rPr sz="1400" b="1" spc="-20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u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l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값</a:t>
            </a:r>
            <a:r>
              <a:rPr sz="1400" b="1" spc="-20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 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뽑아내기</a:t>
            </a:r>
            <a:endParaRPr sz="1400" dirty="0">
              <a:solidFill>
                <a:schemeClr val="bg1">
                  <a:lumMod val="50000"/>
                </a:schemeClr>
              </a:solidFill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u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l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= s</a:t>
            </a:r>
            <a:r>
              <a:rPr sz="1400" b="1" spc="-10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o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up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.</a:t>
            </a:r>
            <a:r>
              <a:rPr sz="1400" b="1" spc="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f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ind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("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ul"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,</a:t>
            </a:r>
            <a:r>
              <a:rPr sz="1400" b="1" spc="-4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 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{"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cl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ass"</a:t>
            </a:r>
            <a:r>
              <a:rPr sz="1400" b="1" spc="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:"</a:t>
            </a:r>
            <a:r>
              <a:rPr lang="en-US" altLang="ko-KR" sz="1400" b="1" i="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type_fix</a:t>
            </a:r>
            <a:r>
              <a:rPr sz="1400" b="1" spc="-10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"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})</a:t>
            </a:r>
            <a:endParaRPr sz="1400" dirty="0">
              <a:solidFill>
                <a:schemeClr val="bg1">
                  <a:lumMod val="50000"/>
                </a:schemeClr>
              </a:solidFill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#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p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rint</a:t>
            </a:r>
            <a:r>
              <a:rPr sz="1400" b="1" spc="-5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(ul</a:t>
            </a:r>
            <a:r>
              <a:rPr sz="1400" b="1" dirty="0">
                <a:solidFill>
                  <a:schemeClr val="bg1">
                    <a:lumMod val="50000"/>
                  </a:schemeClr>
                </a:solidFill>
                <a:latin typeface="맑은 고딕"/>
                <a:cs typeface="맑은 고딕"/>
              </a:rPr>
              <a:t>)</a:t>
            </a:r>
            <a:endParaRPr sz="1400" dirty="0">
              <a:solidFill>
                <a:schemeClr val="bg1">
                  <a:lumMod val="50000"/>
                </a:schemeClr>
              </a:solidFill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 marR="1920875">
              <a:lnSpc>
                <a:spcPct val="100000"/>
              </a:lnSpc>
            </a:pPr>
            <a:r>
              <a:rPr sz="1400" b="1" dirty="0">
                <a:latin typeface="맑은 고딕"/>
                <a:cs typeface="맑은 고딕"/>
              </a:rPr>
              <a:t>#</a:t>
            </a:r>
            <a:r>
              <a:rPr sz="1400" b="1" spc="-1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u</a:t>
            </a:r>
            <a:r>
              <a:rPr sz="1400" b="1" dirty="0">
                <a:latin typeface="맑은 고딕"/>
                <a:cs typeface="맑은 고딕"/>
              </a:rPr>
              <a:t>l 값에서</a:t>
            </a:r>
            <a:r>
              <a:rPr sz="1400" b="1" spc="-1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li</a:t>
            </a:r>
            <a:r>
              <a:rPr sz="1400" b="1" dirty="0">
                <a:latin typeface="맑은 고딕"/>
                <a:cs typeface="맑은 고딕"/>
              </a:rPr>
              <a:t>값</a:t>
            </a:r>
            <a:r>
              <a:rPr sz="1400" b="1" spc="-5" dirty="0">
                <a:latin typeface="맑은 고딕"/>
                <a:cs typeface="맑은 고딕"/>
              </a:rPr>
              <a:t> </a:t>
            </a:r>
            <a:r>
              <a:rPr sz="1400" b="1" dirty="0">
                <a:latin typeface="맑은 고딕"/>
                <a:cs typeface="맑은 고딕"/>
              </a:rPr>
              <a:t>뽑아내기 </a:t>
            </a:r>
            <a:r>
              <a:rPr sz="1400" b="1" spc="-5" dirty="0">
                <a:latin typeface="맑은 고딕"/>
                <a:cs typeface="맑은 고딕"/>
              </a:rPr>
              <a:t>lis</a:t>
            </a:r>
            <a:r>
              <a:rPr sz="1400" b="1" dirty="0">
                <a:latin typeface="맑은 고딕"/>
                <a:cs typeface="맑은 고딕"/>
              </a:rPr>
              <a:t>t =</a:t>
            </a:r>
            <a:r>
              <a:rPr sz="1400" b="1" spc="-5" dirty="0">
                <a:latin typeface="맑은 고딕"/>
                <a:cs typeface="맑은 고딕"/>
              </a:rPr>
              <a:t> ul.</a:t>
            </a:r>
            <a:r>
              <a:rPr sz="1400" b="1" spc="5" dirty="0">
                <a:latin typeface="맑은 고딕"/>
                <a:cs typeface="맑은 고딕"/>
              </a:rPr>
              <a:t>f</a:t>
            </a:r>
            <a:r>
              <a:rPr sz="1400" b="1" spc="-5" dirty="0">
                <a:latin typeface="맑은 고딕"/>
                <a:cs typeface="맑은 고딕"/>
              </a:rPr>
              <a:t>in</a:t>
            </a:r>
            <a:r>
              <a:rPr sz="1400" b="1" spc="-10" dirty="0">
                <a:latin typeface="맑은 고딕"/>
                <a:cs typeface="맑은 고딕"/>
              </a:rPr>
              <a:t>d</a:t>
            </a:r>
            <a:r>
              <a:rPr sz="1400" b="1" spc="-5" dirty="0">
                <a:latin typeface="맑은 고딕"/>
                <a:cs typeface="맑은 고딕"/>
              </a:rPr>
              <a:t>All</a:t>
            </a:r>
            <a:r>
              <a:rPr sz="1400" b="1" dirty="0">
                <a:latin typeface="맑은 고딕"/>
                <a:cs typeface="맑은 고딕"/>
              </a:rPr>
              <a:t>("</a:t>
            </a:r>
            <a:r>
              <a:rPr sz="1400" b="1" spc="-5" dirty="0">
                <a:latin typeface="맑은 고딕"/>
                <a:cs typeface="맑은 고딕"/>
              </a:rPr>
              <a:t>li") </a:t>
            </a:r>
            <a:endParaRPr lang="en-US" sz="1400" b="1" spc="-5" dirty="0">
              <a:latin typeface="맑은 고딕"/>
              <a:cs typeface="맑은 고딕"/>
            </a:endParaRPr>
          </a:p>
          <a:p>
            <a:pPr marL="12700" marR="1920875">
              <a:lnSpc>
                <a:spcPct val="100000"/>
              </a:lnSpc>
            </a:pPr>
            <a:r>
              <a:rPr sz="1400" b="1" spc="-5" dirty="0">
                <a:latin typeface="맑은 고딕"/>
                <a:cs typeface="맑은 고딕"/>
              </a:rPr>
              <a:t>print(list)</a:t>
            </a:r>
            <a:endParaRPr sz="14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259079" marR="2700020" indent="-247015">
              <a:lnSpc>
                <a:spcPct val="100000"/>
              </a:lnSpc>
            </a:pPr>
            <a:r>
              <a:rPr sz="1400" b="1" dirty="0">
                <a:latin typeface="맑은 고딕"/>
                <a:cs typeface="맑은 고딕"/>
              </a:rPr>
              <a:t>f</a:t>
            </a:r>
            <a:r>
              <a:rPr sz="1400" b="1" spc="-10" dirty="0">
                <a:latin typeface="맑은 고딕"/>
                <a:cs typeface="맑은 고딕"/>
              </a:rPr>
              <a:t>o</a:t>
            </a:r>
            <a:r>
              <a:rPr sz="1400" b="1" dirty="0">
                <a:latin typeface="맑은 고딕"/>
                <a:cs typeface="맑은 고딕"/>
              </a:rPr>
              <a:t>r</a:t>
            </a:r>
            <a:r>
              <a:rPr sz="1400" b="1" spc="-1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l</a:t>
            </a:r>
            <a:r>
              <a:rPr sz="1400" b="1" dirty="0">
                <a:latin typeface="맑은 고딕"/>
                <a:cs typeface="맑은 고딕"/>
              </a:rPr>
              <a:t>i </a:t>
            </a:r>
            <a:r>
              <a:rPr sz="1400" b="1" spc="-5" dirty="0">
                <a:latin typeface="맑은 고딕"/>
                <a:cs typeface="맑은 고딕"/>
              </a:rPr>
              <a:t>i</a:t>
            </a:r>
            <a:r>
              <a:rPr sz="1400" b="1" dirty="0">
                <a:latin typeface="맑은 고딕"/>
                <a:cs typeface="맑은 고딕"/>
              </a:rPr>
              <a:t>n </a:t>
            </a:r>
            <a:r>
              <a:rPr sz="1400" b="1" spc="-5" dirty="0">
                <a:latin typeface="맑은 고딕"/>
                <a:cs typeface="맑은 고딕"/>
              </a:rPr>
              <a:t>list: </a:t>
            </a:r>
            <a:endParaRPr lang="en-US" sz="1400" b="1" spc="-5" dirty="0">
              <a:latin typeface="맑은 고딕"/>
              <a:cs typeface="맑은 고딕"/>
            </a:endParaRPr>
          </a:p>
          <a:p>
            <a:pPr marL="259079" marR="2700020" indent="-247015">
              <a:lnSpc>
                <a:spcPct val="100000"/>
              </a:lnSpc>
            </a:pPr>
            <a:r>
              <a:rPr lang="en-US" sz="1400" b="1" spc="-5" dirty="0">
                <a:latin typeface="맑은 고딕"/>
                <a:cs typeface="맑은 고딕"/>
              </a:rPr>
              <a:t>	</a:t>
            </a:r>
            <a:r>
              <a:rPr sz="1400" b="1" spc="-5" dirty="0">
                <a:latin typeface="맑은 고딕"/>
                <a:cs typeface="맑은 고딕"/>
              </a:rPr>
              <a:t>print(li.tex</a:t>
            </a:r>
            <a:r>
              <a:rPr sz="1400" b="1" dirty="0">
                <a:latin typeface="맑은 고딕"/>
                <a:cs typeface="맑은 고딕"/>
              </a:rPr>
              <a:t>t)</a:t>
            </a:r>
            <a:endParaRPr sz="1400" dirty="0">
              <a:latin typeface="맑은 고딕"/>
              <a:cs typeface="맑은 고딕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273E5EC4-56D1-4E3C-9C13-9C6F041A1A96}"/>
              </a:ext>
            </a:extLst>
          </p:cNvPr>
          <p:cNvSpPr/>
          <p:nvPr/>
        </p:nvSpPr>
        <p:spPr>
          <a:xfrm>
            <a:off x="430580" y="1409933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4" h="216534">
                <a:moveTo>
                  <a:pt x="107451" y="0"/>
                </a:moveTo>
                <a:lnTo>
                  <a:pt x="65591" y="8694"/>
                </a:lnTo>
                <a:lnTo>
                  <a:pt x="31432" y="31907"/>
                </a:lnTo>
                <a:lnTo>
                  <a:pt x="8414" y="66217"/>
                </a:lnTo>
                <a:lnTo>
                  <a:pt x="66" y="106868"/>
                </a:lnTo>
                <a:lnTo>
                  <a:pt x="0" y="110444"/>
                </a:lnTo>
                <a:lnTo>
                  <a:pt x="1253" y="124876"/>
                </a:lnTo>
                <a:lnTo>
                  <a:pt x="15537" y="164039"/>
                </a:lnTo>
                <a:lnTo>
                  <a:pt x="43125" y="194402"/>
                </a:lnTo>
                <a:lnTo>
                  <a:pt x="80829" y="212629"/>
                </a:lnTo>
                <a:lnTo>
                  <a:pt x="110011" y="216390"/>
                </a:lnTo>
                <a:lnTo>
                  <a:pt x="124479" y="215186"/>
                </a:lnTo>
                <a:lnTo>
                  <a:pt x="163771" y="201012"/>
                </a:lnTo>
                <a:lnTo>
                  <a:pt x="194268" y="173513"/>
                </a:lnTo>
                <a:lnTo>
                  <a:pt x="212591" y="135928"/>
                </a:lnTo>
                <a:lnTo>
                  <a:pt x="216377" y="106868"/>
                </a:lnTo>
                <a:lnTo>
                  <a:pt x="215230" y="92329"/>
                </a:lnTo>
                <a:lnTo>
                  <a:pt x="201160" y="52849"/>
                </a:lnTo>
                <a:lnTo>
                  <a:pt x="173742" y="22211"/>
                </a:lnTo>
                <a:lnTo>
                  <a:pt x="136315" y="3804"/>
                </a:lnTo>
                <a:lnTo>
                  <a:pt x="107451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59A0925F-5746-4111-B32A-C5F4440E2412}"/>
              </a:ext>
            </a:extLst>
          </p:cNvPr>
          <p:cNvSpPr/>
          <p:nvPr/>
        </p:nvSpPr>
        <p:spPr>
          <a:xfrm>
            <a:off x="430558" y="1409933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4" h="216534">
                <a:moveTo>
                  <a:pt x="0" y="108201"/>
                </a:moveTo>
                <a:lnTo>
                  <a:pt x="8437" y="66217"/>
                </a:lnTo>
                <a:lnTo>
                  <a:pt x="31455" y="31907"/>
                </a:lnTo>
                <a:lnTo>
                  <a:pt x="65614" y="8694"/>
                </a:lnTo>
                <a:lnTo>
                  <a:pt x="107474" y="0"/>
                </a:lnTo>
                <a:lnTo>
                  <a:pt x="122214" y="971"/>
                </a:lnTo>
                <a:lnTo>
                  <a:pt x="162237" y="14549"/>
                </a:lnTo>
                <a:lnTo>
                  <a:pt x="193362" y="41487"/>
                </a:lnTo>
                <a:lnTo>
                  <a:pt x="212252" y="78396"/>
                </a:lnTo>
                <a:lnTo>
                  <a:pt x="216399" y="106868"/>
                </a:lnTo>
                <a:lnTo>
                  <a:pt x="215433" y="121719"/>
                </a:lnTo>
                <a:lnTo>
                  <a:pt x="201918" y="161946"/>
                </a:lnTo>
                <a:lnTo>
                  <a:pt x="175103" y="193166"/>
                </a:lnTo>
                <a:lnTo>
                  <a:pt x="138368" y="212141"/>
                </a:lnTo>
                <a:lnTo>
                  <a:pt x="110033" y="216390"/>
                </a:lnTo>
                <a:lnTo>
                  <a:pt x="95117" y="215431"/>
                </a:lnTo>
                <a:lnTo>
                  <a:pt x="54750" y="201991"/>
                </a:lnTo>
                <a:lnTo>
                  <a:pt x="23435" y="175302"/>
                </a:lnTo>
                <a:lnTo>
                  <a:pt x="4362" y="138702"/>
                </a:lnTo>
                <a:lnTo>
                  <a:pt x="0" y="108201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E703B5-C011-42C3-9430-A96734DB9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5829" y="1409933"/>
            <a:ext cx="4269425" cy="38727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5829" y="1036971"/>
            <a:ext cx="3221163" cy="135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27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421CF1-A320-4222-A493-E849BE1E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65" y="1842518"/>
            <a:ext cx="7379555" cy="24543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F9E275C-696C-4FBB-91F0-E99D6E9B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 을 이용한 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4F82A3-01FB-4859-9E3C-F3DBA9DCF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jupyter</a:t>
            </a:r>
            <a:r>
              <a:rPr lang="ko-KR" altLang="en-US" b="1" dirty="0"/>
              <a:t> </a:t>
            </a:r>
            <a:r>
              <a:rPr lang="en-US" altLang="ko-KR" b="1" dirty="0"/>
              <a:t>notebook</a:t>
            </a:r>
            <a:r>
              <a:rPr lang="ko-KR" altLang="en-US" b="1" dirty="0"/>
              <a:t>  명령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E04B44-905F-41E7-B75B-3CC34A7C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38</a:t>
            </a:fld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645B2A0-0AF1-4037-B571-C73578FBA38E}"/>
              </a:ext>
            </a:extLst>
          </p:cNvPr>
          <p:cNvSpPr/>
          <p:nvPr/>
        </p:nvSpPr>
        <p:spPr>
          <a:xfrm>
            <a:off x="3983009" y="2062087"/>
            <a:ext cx="1839810" cy="36293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/>
          </a:p>
        </p:txBody>
      </p:sp>
    </p:spTree>
    <p:extLst>
      <p:ext uri="{BB962C8B-B14F-4D97-AF65-F5344CB8AC3E}">
        <p14:creationId xmlns:p14="http://schemas.microsoft.com/office/powerpoint/2010/main" val="867183515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BB7E41-1254-45B9-9754-D5BF5C07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380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BAFB1-2F41-4E73-8235-1A13E24F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40" y="1422142"/>
            <a:ext cx="8439320" cy="40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6286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BB7E41-1254-45B9-9754-D5BF5C07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381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7F8D0-3AD7-416A-8D2C-EDDF48B4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6" y="1384592"/>
            <a:ext cx="8284402" cy="39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88309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BB7E41-1254-45B9-9754-D5BF5C07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382</a:t>
            </a:fld>
            <a:endParaRPr lang="ko-KR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5C1CB5B-5D12-4B6C-AC5D-54E54255A228}"/>
              </a:ext>
            </a:extLst>
          </p:cNvPr>
          <p:cNvSpPr txBox="1"/>
          <p:nvPr/>
        </p:nvSpPr>
        <p:spPr>
          <a:xfrm>
            <a:off x="250792" y="1267080"/>
            <a:ext cx="8473758" cy="9224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800" spc="15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800" b="1" spc="-5" dirty="0">
                <a:latin typeface="맑은 고딕"/>
                <a:cs typeface="맑은 고딕"/>
              </a:rPr>
              <a:t>영</a:t>
            </a:r>
            <a:r>
              <a:rPr sz="1800" b="1" dirty="0">
                <a:latin typeface="맑은 고딕"/>
                <a:cs typeface="맑은 고딕"/>
              </a:rPr>
              <a:t>화 평점</a:t>
            </a:r>
            <a:r>
              <a:rPr sz="1800" b="1" spc="-5" dirty="0">
                <a:latin typeface="맑은 고딕"/>
                <a:cs typeface="맑은 고딕"/>
              </a:rPr>
              <a:t> 분석</a:t>
            </a:r>
            <a:endParaRPr sz="1800" dirty="0">
              <a:latin typeface="맑은 고딕"/>
              <a:cs typeface="맑은 고딕"/>
            </a:endParaRPr>
          </a:p>
          <a:p>
            <a:pPr marL="355600">
              <a:lnSpc>
                <a:spcPct val="100000"/>
              </a:lnSpc>
              <a:spcBef>
                <a:spcPts val="710"/>
              </a:spcBef>
            </a:pPr>
            <a:r>
              <a:rPr sz="1800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800" spc="9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웹 페이지</a:t>
            </a:r>
            <a:r>
              <a:rPr sz="1800" b="1" spc="-5" dirty="0">
                <a:latin typeface="맑은 고딕"/>
                <a:cs typeface="맑은 고딕"/>
              </a:rPr>
              <a:t> :</a:t>
            </a:r>
            <a:r>
              <a:rPr sz="1800" b="1" spc="10" dirty="0">
                <a:latin typeface="맑은 고딕"/>
                <a:cs typeface="맑은 고딕"/>
              </a:rPr>
              <a:t> 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</a:t>
            </a:r>
            <a:r>
              <a:rPr sz="1800" b="1" u="heavy" spc="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t</a:t>
            </a:r>
            <a:r>
              <a:rPr sz="1800" b="1" u="heavy" spc="-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ps: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//</a:t>
            </a:r>
            <a:r>
              <a:rPr sz="1800" b="1" u="heavy" spc="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m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800" b="1" u="heavy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800" b="1" u="heavy" spc="-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i</a:t>
            </a:r>
            <a:r>
              <a:rPr sz="1800" b="1" u="heavy" spc="-1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</a:t>
            </a:r>
            <a:r>
              <a:rPr sz="1800" b="1" u="heavy" spc="-1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na</a:t>
            </a:r>
            <a:r>
              <a:rPr sz="1800" b="1" u="heavy" spc="-5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800" b="1" u="heavy" spc="-17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.com/</a:t>
            </a:r>
            <a:r>
              <a:rPr sz="1800" b="1" u="heavy" spc="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m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800" b="1" u="heavy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800" b="1" u="heavy" spc="-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i</a:t>
            </a:r>
            <a:r>
              <a:rPr sz="1800" b="1" u="heavy" spc="-1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/sdb/ra</a:t>
            </a:r>
            <a:r>
              <a:rPr sz="1800" b="1" u="heavy" spc="-1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n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k/rmovi</a:t>
            </a:r>
            <a:r>
              <a:rPr sz="1800" b="1" u="heavy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</a:t>
            </a:r>
            <a:r>
              <a:rPr sz="1800" b="1" u="heavy" spc="-1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n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hn</a:t>
            </a:r>
            <a:r>
              <a:rPr sz="1800" b="1" u="heavy" spc="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?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sel=c</a:t>
            </a:r>
            <a:r>
              <a:rPr sz="1800" b="1" u="heavy" spc="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u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r&amp;d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t</a:t>
            </a:r>
            <a:r>
              <a:rPr sz="1800" b="1" u="heavy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e=</a:t>
            </a:r>
            <a:r>
              <a:rPr lang="en-US" sz="1800" b="1" u="heavy" spc="-20" dirty="0">
                <a:solidFill>
                  <a:srgbClr val="0000FF"/>
                </a:solidFill>
                <a:latin typeface="맑은 고딕"/>
                <a:cs typeface="맑은 고딕"/>
              </a:rPr>
              <a:t>20210427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1EF87DB-FC51-41BF-9964-0FC89F3E6D6E}"/>
              </a:ext>
            </a:extLst>
          </p:cNvPr>
          <p:cNvSpPr/>
          <p:nvPr/>
        </p:nvSpPr>
        <p:spPr>
          <a:xfrm>
            <a:off x="385935" y="2605278"/>
            <a:ext cx="8129415" cy="1505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8951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BB7E41-1254-45B9-9754-D5BF5C07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383</a:t>
            </a:fld>
            <a:endParaRPr lang="ko-KR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01C4390-062B-421F-A9DB-640384DF3B87}"/>
              </a:ext>
            </a:extLst>
          </p:cNvPr>
          <p:cNvSpPr txBox="1"/>
          <p:nvPr/>
        </p:nvSpPr>
        <p:spPr>
          <a:xfrm>
            <a:off x="217236" y="1235129"/>
            <a:ext cx="10391140" cy="920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800" spc="15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800" b="1" spc="-5" dirty="0">
                <a:latin typeface="맑은 고딕"/>
                <a:cs typeface="맑은 고딕"/>
              </a:rPr>
              <a:t>영</a:t>
            </a:r>
            <a:r>
              <a:rPr sz="1800" b="1" dirty="0">
                <a:latin typeface="맑은 고딕"/>
                <a:cs typeface="맑은 고딕"/>
              </a:rPr>
              <a:t>화 평점</a:t>
            </a:r>
            <a:r>
              <a:rPr sz="1800" b="1" spc="-5" dirty="0">
                <a:latin typeface="맑은 고딕"/>
                <a:cs typeface="맑은 고딕"/>
              </a:rPr>
              <a:t> 분석</a:t>
            </a:r>
            <a:endParaRPr sz="1800" dirty="0">
              <a:latin typeface="맑은 고딕"/>
              <a:cs typeface="맑은 고딕"/>
            </a:endParaRPr>
          </a:p>
          <a:p>
            <a:pPr marL="355600">
              <a:lnSpc>
                <a:spcPct val="100000"/>
              </a:lnSpc>
              <a:spcBef>
                <a:spcPts val="710"/>
              </a:spcBef>
            </a:pPr>
            <a:r>
              <a:rPr sz="1800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800" spc="9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웹 페이지</a:t>
            </a:r>
            <a:r>
              <a:rPr sz="1800" b="1" spc="-5" dirty="0">
                <a:latin typeface="맑은 고딕"/>
                <a:cs typeface="맑은 고딕"/>
              </a:rPr>
              <a:t> :</a:t>
            </a:r>
            <a:r>
              <a:rPr sz="1800" b="1" spc="10" dirty="0">
                <a:latin typeface="맑은 고딕"/>
                <a:cs typeface="맑은 고딕"/>
              </a:rPr>
              <a:t> 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</a:t>
            </a:r>
            <a:r>
              <a:rPr sz="1800" b="1" u="heavy" spc="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t</a:t>
            </a:r>
            <a:r>
              <a:rPr sz="1800" b="1" u="heavy" spc="-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ps: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//</a:t>
            </a:r>
            <a:r>
              <a:rPr sz="1800" b="1" u="heavy" spc="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m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800" b="1" u="heavy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800" b="1" u="heavy" spc="-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i</a:t>
            </a:r>
            <a:r>
              <a:rPr sz="1800" b="1" u="heavy" spc="-1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</a:t>
            </a:r>
            <a:r>
              <a:rPr sz="1800" b="1" u="heavy" spc="-1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na</a:t>
            </a:r>
            <a:r>
              <a:rPr sz="1800" b="1" u="heavy" spc="-5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800" b="1" u="heavy" spc="-17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.com/</a:t>
            </a:r>
            <a:r>
              <a:rPr sz="1800" b="1" u="heavy" spc="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m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800" b="1" u="heavy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800" b="1" u="heavy" spc="-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i</a:t>
            </a:r>
            <a:r>
              <a:rPr sz="1800" b="1" u="heavy" spc="-1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/sdb/ra</a:t>
            </a:r>
            <a:r>
              <a:rPr sz="1800" b="1" u="heavy" spc="-1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n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k/rmovi</a:t>
            </a:r>
            <a:r>
              <a:rPr sz="1800" b="1" u="heavy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</a:t>
            </a:r>
            <a:r>
              <a:rPr sz="1800" b="1" u="heavy" spc="-1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n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hn</a:t>
            </a:r>
            <a:r>
              <a:rPr sz="1800" b="1" u="heavy" spc="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?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sel=c</a:t>
            </a:r>
            <a:r>
              <a:rPr sz="1800" b="1" u="heavy" spc="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u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r&amp;</a:t>
            </a:r>
            <a:r>
              <a:rPr lang="en-US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/>
            </a:r>
            <a:br>
              <a:rPr lang="en-US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</a:br>
            <a:r>
              <a:rPr lang="en-US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                  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d</a:t>
            </a:r>
            <a:r>
              <a:rPr sz="1800" b="1" u="heavy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</a:t>
            </a:r>
            <a:r>
              <a:rPr sz="1800" b="1" u="heavy" spc="-15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t</a:t>
            </a:r>
            <a:r>
              <a:rPr sz="1800" b="1" u="heavy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e=20</a:t>
            </a:r>
            <a:r>
              <a:rPr lang="en-US" sz="1800" b="1" u="heavy" spc="-20" dirty="0">
                <a:solidFill>
                  <a:srgbClr val="0000FF"/>
                </a:solidFill>
                <a:latin typeface="맑은 고딕"/>
                <a:cs typeface="맑은 고딕"/>
              </a:rPr>
              <a:t>210421</a:t>
            </a:r>
            <a:endParaRPr sz="1800" dirty="0">
              <a:latin typeface="맑은 고딕"/>
              <a:cs typeface="맑은 고딕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DA81923-3CFA-418B-89A6-C5A30F204613}"/>
              </a:ext>
            </a:extLst>
          </p:cNvPr>
          <p:cNvSpPr/>
          <p:nvPr/>
        </p:nvSpPr>
        <p:spPr>
          <a:xfrm>
            <a:off x="489971" y="2237565"/>
            <a:ext cx="8333064" cy="1742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3EA2CBA-4E07-4434-B610-26619683BA8A}"/>
              </a:ext>
            </a:extLst>
          </p:cNvPr>
          <p:cNvSpPr/>
          <p:nvPr/>
        </p:nvSpPr>
        <p:spPr>
          <a:xfrm>
            <a:off x="489970" y="4145455"/>
            <a:ext cx="8251357" cy="800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1F0A6BB-F79C-4584-B62E-E6FB443029E2}"/>
              </a:ext>
            </a:extLst>
          </p:cNvPr>
          <p:cNvSpPr/>
          <p:nvPr/>
        </p:nvSpPr>
        <p:spPr>
          <a:xfrm>
            <a:off x="516041" y="5110500"/>
            <a:ext cx="8225285" cy="8624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96712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0825BE01-A0D2-4594-B67C-C1EAA820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spc="-16" dirty="0" err="1">
                <a:latin typeface="맑은 고딕"/>
                <a:cs typeface="맑은 고딕"/>
              </a:rPr>
              <a:t>Bea</a:t>
            </a:r>
            <a:r>
              <a:rPr lang="en-US" altLang="ko-KR" sz="2400" b="1" spc="-4" dirty="0" err="1">
                <a:latin typeface="맑은 고딕"/>
                <a:cs typeface="맑은 고딕"/>
              </a:rPr>
              <a:t>utifulSou</a:t>
            </a:r>
            <a:r>
              <a:rPr lang="en-US" altLang="ko-KR" sz="2400" b="1" dirty="0" err="1">
                <a:latin typeface="맑은 고딕"/>
                <a:cs typeface="맑은 고딕"/>
              </a:rPr>
              <a:t>p</a:t>
            </a:r>
            <a:r>
              <a:rPr lang="ko-KR" altLang="en-US" sz="2400" b="1" dirty="0">
                <a:latin typeface="맑은 고딕"/>
                <a:cs typeface="맑은 고딕"/>
              </a:rPr>
              <a:t>로</a:t>
            </a:r>
            <a:r>
              <a:rPr lang="ko-KR" altLang="en-US" sz="2400" b="1" spc="20" dirty="0">
                <a:latin typeface="맑은 고딕"/>
                <a:cs typeface="맑은 고딕"/>
              </a:rPr>
              <a:t> </a:t>
            </a:r>
            <a:r>
              <a:rPr lang="ko-KR" altLang="en-US" sz="2400" b="1" dirty="0" err="1">
                <a:latin typeface="맑은 고딕"/>
                <a:cs typeface="맑은 고딕"/>
              </a:rPr>
              <a:t>스크레이핑하기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BB7E41-1254-45B9-9754-D5BF5C07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384</a:t>
            </a:fld>
            <a:endParaRPr lang="ko-KR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A7B3BE3-AE06-4CF3-864B-E7F878983CBE}"/>
              </a:ext>
            </a:extLst>
          </p:cNvPr>
          <p:cNvSpPr txBox="1"/>
          <p:nvPr/>
        </p:nvSpPr>
        <p:spPr>
          <a:xfrm>
            <a:off x="536018" y="1092519"/>
            <a:ext cx="1884045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800" spc="15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800" b="1" spc="-5" dirty="0">
                <a:latin typeface="맑은 고딕"/>
                <a:cs typeface="맑은 고딕"/>
              </a:rPr>
              <a:t>영</a:t>
            </a:r>
            <a:r>
              <a:rPr sz="1800" b="1" dirty="0">
                <a:latin typeface="맑은 고딕"/>
                <a:cs typeface="맑은 고딕"/>
              </a:rPr>
              <a:t>화 평점</a:t>
            </a:r>
            <a:r>
              <a:rPr sz="1800" b="1" spc="-5" dirty="0">
                <a:latin typeface="맑은 고딕"/>
                <a:cs typeface="맑은 고딕"/>
              </a:rPr>
              <a:t> 분석</a:t>
            </a:r>
            <a:endParaRPr sz="1800" dirty="0">
              <a:latin typeface="맑은 고딕"/>
              <a:cs typeface="맑은 고딕"/>
            </a:endParaRPr>
          </a:p>
          <a:p>
            <a:pPr marL="355600">
              <a:lnSpc>
                <a:spcPct val="100000"/>
              </a:lnSpc>
              <a:spcBef>
                <a:spcPts val="710"/>
              </a:spcBef>
            </a:pPr>
            <a:r>
              <a:rPr sz="1800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800" spc="9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포인트 추출</a:t>
            </a:r>
            <a:endParaRPr sz="1800" dirty="0">
              <a:latin typeface="맑은 고딕"/>
              <a:cs typeface="맑은 고딕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FC895A-285B-4300-A50D-5560B33D1CEF}"/>
              </a:ext>
            </a:extLst>
          </p:cNvPr>
          <p:cNvGrpSpPr/>
          <p:nvPr/>
        </p:nvGrpSpPr>
        <p:grpSpPr>
          <a:xfrm>
            <a:off x="456006" y="2024892"/>
            <a:ext cx="8231987" cy="2370940"/>
            <a:chOff x="517730" y="2175893"/>
            <a:chExt cx="8514588" cy="245639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AF69F112-9D1D-430B-8EE6-4113298C2AAC}"/>
                </a:ext>
              </a:extLst>
            </p:cNvPr>
            <p:cNvSpPr/>
            <p:nvPr/>
          </p:nvSpPr>
          <p:spPr>
            <a:xfrm>
              <a:off x="536018" y="2175893"/>
              <a:ext cx="8496300" cy="7040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F72E471B-2F4F-4DBB-A36B-4DAF6C740F68}"/>
                </a:ext>
              </a:extLst>
            </p:cNvPr>
            <p:cNvSpPr/>
            <p:nvPr/>
          </p:nvSpPr>
          <p:spPr>
            <a:xfrm>
              <a:off x="536018" y="2947927"/>
              <a:ext cx="8496300" cy="10866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8D809D8-C7C0-4E42-B1BA-56207638E11B}"/>
                </a:ext>
              </a:extLst>
            </p:cNvPr>
            <p:cNvSpPr/>
            <p:nvPr/>
          </p:nvSpPr>
          <p:spPr>
            <a:xfrm>
              <a:off x="517730" y="4080595"/>
              <a:ext cx="8514588" cy="5516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883511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30629" y="3276690"/>
            <a:ext cx="743313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 marR="4033" indent="699135" algn="ctr"/>
            <a:r>
              <a:rPr lang="en-US" altLang="ko-KR" sz="4000" b="1" spc="-191" dirty="0">
                <a:solidFill>
                  <a:schemeClr val="bg1"/>
                </a:solidFill>
                <a:latin typeface="맑은 고딕"/>
                <a:cs typeface="맑은 고딕"/>
              </a:rPr>
              <a:t>02      </a:t>
            </a:r>
            <a:r>
              <a:rPr lang="ko-KR" altLang="en-US" sz="4000" b="1" spc="-191" dirty="0">
                <a:latin typeface="맑은 고딕"/>
                <a:cs typeface="맑은 고딕"/>
              </a:rPr>
              <a:t>날씨 데이터 </a:t>
            </a:r>
            <a:r>
              <a:rPr lang="ko-KR" altLang="en-US" sz="4000" b="1" spc="-191" dirty="0" err="1">
                <a:latin typeface="맑은 고딕"/>
                <a:cs typeface="맑은 고딕"/>
              </a:rPr>
              <a:t>크롤링</a:t>
            </a:r>
            <a:endParaRPr sz="400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2325"/>
            <a:fld id="{81D60167-4931-47E6-BA6A-407CBD079E47}" type="slidenum">
              <a:rPr dirty="0"/>
              <a:pPr marL="102325"/>
              <a:t>385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1645976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날씨데이터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클롤링한</a:t>
            </a:r>
            <a:r>
              <a:rPr lang="ko-KR" altLang="en-US" dirty="0"/>
              <a:t> 날씨데이터로 그래프 그리기</a:t>
            </a:r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다양한 분야에서 사용하지만 요즘은 데이터 처리와 분석에 유용하게 사용하고 있음</a:t>
            </a:r>
          </a:p>
          <a:p>
            <a:pPr lvl="1"/>
            <a:r>
              <a:rPr lang="ko-KR" altLang="en-US" dirty="0"/>
              <a:t>웹의 데이터를 가져온 뒤 그래프로 그리는 방법을 알아보자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386</a:t>
            </a:fld>
            <a:endParaRPr 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806980" y="2972801"/>
            <a:ext cx="6064802" cy="300455"/>
          </a:xfrm>
          <a:prstGeom prst="rect">
            <a:avLst/>
          </a:prstGeom>
        </p:spPr>
        <p:txBody>
          <a:bodyPr vert="horz" lIns="68622" tIns="34311" rIns="68622" bIns="34311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201" dirty="0"/>
              <a:t>▼</a:t>
            </a:r>
            <a:r>
              <a:rPr lang="ko-KR" altLang="en-US" sz="1201" dirty="0" err="1"/>
              <a:t>크롤링</a:t>
            </a:r>
            <a:r>
              <a:rPr lang="en-US" altLang="ko" sz="1201" dirty="0"/>
              <a:t>, </a:t>
            </a:r>
            <a:r>
              <a:rPr lang="ko-KR" altLang="en-US" sz="1201" dirty="0"/>
              <a:t>전처리</a:t>
            </a:r>
            <a:r>
              <a:rPr lang="en-US" altLang="ko" sz="1201" dirty="0"/>
              <a:t>, </a:t>
            </a:r>
            <a:r>
              <a:rPr lang="ko-KR" altLang="en-US" sz="1201" dirty="0"/>
              <a:t>시각화 과정</a:t>
            </a:r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8836" y="3359719"/>
            <a:ext cx="2737962" cy="251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3280091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클롤링한</a:t>
            </a:r>
            <a:r>
              <a:rPr lang="ko-KR" altLang="en-US" dirty="0"/>
              <a:t> 날씨데이터로 그래프 그리기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클롤링한</a:t>
            </a:r>
            <a:r>
              <a:rPr lang="ko-KR" altLang="en-US" dirty="0"/>
              <a:t> 날씨데이터로 그래프 그리기</a:t>
            </a:r>
          </a:p>
          <a:p>
            <a:pPr lvl="1"/>
            <a:r>
              <a:rPr lang="ko-KR" altLang="en-US" dirty="0"/>
              <a:t>웹 페이지를 가져오고 파일로 저장하는 </a:t>
            </a:r>
            <a:r>
              <a:rPr lang="ko-KR" altLang="en-US" dirty="0" err="1"/>
              <a:t>크롤링</a:t>
            </a:r>
            <a:r>
              <a:rPr lang="en-US" altLang="ko" dirty="0"/>
              <a:t>(crawling) </a:t>
            </a:r>
            <a:r>
              <a:rPr lang="ko-KR" altLang="en-US" dirty="0"/>
              <a:t>과정</a:t>
            </a:r>
            <a:r>
              <a:rPr lang="en-US" altLang="ko" dirty="0"/>
              <a:t>, </a:t>
            </a:r>
            <a:r>
              <a:rPr lang="ko-KR" altLang="en-US" dirty="0"/>
              <a:t>데이터를 가공하는 전처리 과정</a:t>
            </a:r>
            <a:r>
              <a:rPr lang="en-US" altLang="ko" dirty="0"/>
              <a:t>, </a:t>
            </a:r>
            <a:r>
              <a:rPr lang="ko-KR" altLang="en-US" dirty="0"/>
              <a:t>데이터로 그래프를 그리는 시각화 과정으로 구분할 수 있음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27147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페이지의 </a:t>
            </a:r>
            <a:r>
              <a:rPr lang="en-US" altLang="ko" dirty="0"/>
              <a:t>HTML</a:t>
            </a:r>
            <a:r>
              <a:rPr lang="ko-KR" altLang="en-US" dirty="0"/>
              <a:t>을 가져와서 파일로 저장하기</a:t>
            </a:r>
          </a:p>
          <a:p>
            <a:pPr lvl="1"/>
            <a:r>
              <a:rPr lang="ko-KR" altLang="en-US" dirty="0"/>
              <a:t>기상청 웹 사이트에서 </a:t>
            </a:r>
            <a:r>
              <a:rPr lang="ko-KR" altLang="en-US" dirty="0" err="1"/>
              <a:t>도시별</a:t>
            </a:r>
            <a:r>
              <a:rPr lang="ko-KR" altLang="en-US" dirty="0"/>
              <a:t> 현재날씨 페이지의 </a:t>
            </a:r>
            <a:r>
              <a:rPr lang="en-US" altLang="ko" dirty="0"/>
              <a:t>HTML</a:t>
            </a:r>
            <a:r>
              <a:rPr lang="ko-KR" altLang="en-US" dirty="0"/>
              <a:t>을 가져와보자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388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BA8B7-617A-456A-BBD4-773165A16717}"/>
              </a:ext>
            </a:extLst>
          </p:cNvPr>
          <p:cNvSpPr txBox="1"/>
          <p:nvPr/>
        </p:nvSpPr>
        <p:spPr>
          <a:xfrm>
            <a:off x="1224793" y="1908144"/>
            <a:ext cx="70048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http://www.weather.go.kr/weather/observation/currentweather.jsp</a:t>
            </a:r>
            <a:endParaRPr lang="en-US" altLang="ko-KR" sz="1400" b="1" dirty="0">
              <a:effectLst/>
            </a:endParaRP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907550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389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421848" y="1298858"/>
            <a:ext cx="6064802" cy="300455"/>
          </a:xfrm>
          <a:prstGeom prst="rect">
            <a:avLst/>
          </a:prstGeom>
        </p:spPr>
        <p:txBody>
          <a:bodyPr vert="horz" lIns="68622" tIns="34311" rIns="68622" bIns="34311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201" dirty="0"/>
              <a:t>▼ </a:t>
            </a:r>
            <a:r>
              <a:rPr lang="ko-KR" altLang="en-US" sz="1201" dirty="0"/>
              <a:t>기상청 </a:t>
            </a:r>
            <a:r>
              <a:rPr lang="ko-KR" altLang="en-US" sz="1201" dirty="0" err="1"/>
              <a:t>도시별</a:t>
            </a:r>
            <a:r>
              <a:rPr lang="ko-KR" altLang="en-US" sz="1201" dirty="0"/>
              <a:t> 현재날씨</a:t>
            </a:r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847" y="1711946"/>
            <a:ext cx="5997855" cy="439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6221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891CE-63C1-4F3F-9C02-5AF3063A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 을 이용한 실행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9A33C-BAC7-45FC-B036-C191F16A4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New-&gt;python3</a:t>
            </a:r>
            <a:r>
              <a:rPr lang="ko-KR" altLang="en-US" b="1" dirty="0"/>
              <a:t> 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10C14F-7D5D-403A-B591-ECD3364C1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39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70DB1F-4213-4698-AE2D-4112C6620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20"/>
          <a:stretch/>
        </p:blipFill>
        <p:spPr>
          <a:xfrm>
            <a:off x="1483831" y="2478364"/>
            <a:ext cx="5833050" cy="235875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635B3F6-A2B3-4602-B753-690FB0994EF9}"/>
              </a:ext>
            </a:extLst>
          </p:cNvPr>
          <p:cNvSpPr/>
          <p:nvPr/>
        </p:nvSpPr>
        <p:spPr>
          <a:xfrm>
            <a:off x="6001446" y="3803054"/>
            <a:ext cx="800590" cy="22418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436614-409F-49D1-B0BF-1F674E2CF931}"/>
              </a:ext>
            </a:extLst>
          </p:cNvPr>
          <p:cNvSpPr/>
          <p:nvPr/>
        </p:nvSpPr>
        <p:spPr>
          <a:xfrm>
            <a:off x="6588272" y="3530825"/>
            <a:ext cx="427526" cy="25382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b="1" dirty="0"/>
          </a:p>
        </p:txBody>
      </p:sp>
    </p:spTree>
    <p:extLst>
      <p:ext uri="{BB962C8B-B14F-4D97-AF65-F5344CB8AC3E}">
        <p14:creationId xmlns:p14="http://schemas.microsoft.com/office/powerpoint/2010/main" val="23977495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가져올 </a:t>
            </a:r>
            <a:r>
              <a:rPr lang="en-US" altLang="ko" dirty="0"/>
              <a:t>HTML </a:t>
            </a:r>
            <a:r>
              <a:rPr lang="ko-KR" altLang="en-US" dirty="0"/>
              <a:t>확인하기</a:t>
            </a:r>
          </a:p>
          <a:p>
            <a:pPr lvl="1"/>
            <a:r>
              <a:rPr lang="ko-KR" altLang="en-US" dirty="0"/>
              <a:t>그럼 웹 브라우저에서 다음 주소로 이동하고</a:t>
            </a:r>
            <a:r>
              <a:rPr lang="en-US" altLang="ko" dirty="0"/>
              <a:t>, F12</a:t>
            </a:r>
            <a:r>
              <a:rPr lang="ko-KR" altLang="en-US" dirty="0"/>
              <a:t>를 눌러서 개발자 도구를 표시함</a:t>
            </a:r>
            <a:r>
              <a:rPr lang="en-US" altLang="ko" dirty="0"/>
              <a:t>(</a:t>
            </a:r>
            <a:r>
              <a:rPr lang="ko-KR" altLang="en-US" dirty="0"/>
              <a:t>여기서는 크롬을 사용함</a:t>
            </a:r>
            <a:r>
              <a:rPr lang="en-US" altLang="ko" dirty="0"/>
              <a:t>)</a:t>
            </a:r>
          </a:p>
          <a:p>
            <a:pPr lvl="1"/>
            <a:r>
              <a:rPr lang="ko-KR" altLang="en-US" dirty="0"/>
              <a:t>왼쪽 아래 커서 버튼을 클릭</a:t>
            </a:r>
            <a:r>
              <a:rPr lang="en-US" altLang="ko" dirty="0"/>
              <a:t>(</a:t>
            </a:r>
            <a:r>
              <a:rPr lang="en-US" altLang="ko" dirty="0" err="1"/>
              <a:t>Ctrl+Shift+C</a:t>
            </a:r>
            <a:r>
              <a:rPr lang="en-US" altLang="ko" dirty="0"/>
              <a:t>)</a:t>
            </a:r>
            <a:r>
              <a:rPr lang="ko-KR" altLang="en-US" dirty="0"/>
              <a:t>한 뒤 현재날씨 표에서 지점을 클릭함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0919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391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214233" y="1356188"/>
            <a:ext cx="6064802" cy="300455"/>
          </a:xfrm>
          <a:prstGeom prst="rect">
            <a:avLst/>
          </a:prstGeom>
        </p:spPr>
        <p:txBody>
          <a:bodyPr vert="horz" lIns="68622" tIns="34311" rIns="68622" bIns="34311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201" dirty="0"/>
              <a:t>▼ </a:t>
            </a:r>
            <a:r>
              <a:rPr lang="ko-KR" altLang="en-US" sz="1201" dirty="0"/>
              <a:t>개발자 도구에서 지점 선택</a:t>
            </a:r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233" y="1656643"/>
            <a:ext cx="5935504" cy="436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427449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가져올 </a:t>
            </a:r>
            <a:r>
              <a:rPr lang="en-US" altLang="ko" dirty="0"/>
              <a:t>HTML </a:t>
            </a:r>
            <a:r>
              <a:rPr lang="ko-KR" altLang="en-US" dirty="0"/>
              <a:t>확인하기</a:t>
            </a:r>
          </a:p>
          <a:p>
            <a:pPr lvl="1"/>
            <a:r>
              <a:rPr lang="ko-KR" altLang="en-US" dirty="0"/>
              <a:t>이제 지점에 해당하는 </a:t>
            </a:r>
            <a:r>
              <a:rPr lang="en-US" altLang="ko" dirty="0"/>
              <a:t>HTML </a:t>
            </a:r>
            <a:r>
              <a:rPr lang="ko-KR" altLang="en-US" dirty="0"/>
              <a:t>코드가 표시됨</a:t>
            </a:r>
          </a:p>
          <a:p>
            <a:pPr lvl="1"/>
            <a:r>
              <a:rPr lang="ko-KR" altLang="en-US" dirty="0"/>
              <a:t>스크롤을 위쪽으로 조금 올린 뒤 </a:t>
            </a:r>
            <a:r>
              <a:rPr lang="en-US" altLang="ko" dirty="0"/>
              <a:t>&lt;table class="table_develop3" </a:t>
            </a:r>
            <a:r>
              <a:rPr lang="ko-KR" altLang="en-US" dirty="0"/>
              <a:t>부분을 클릭함</a:t>
            </a:r>
          </a:p>
          <a:p>
            <a:pPr lvl="1"/>
            <a:r>
              <a:rPr lang="ko-KR" altLang="en-US" dirty="0"/>
              <a:t>표 전체가 선택되는데 이 표가 우리가 가져올 부분임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0409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393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223252" y="1263982"/>
            <a:ext cx="6064802" cy="300455"/>
          </a:xfrm>
          <a:prstGeom prst="rect">
            <a:avLst/>
          </a:prstGeom>
        </p:spPr>
        <p:txBody>
          <a:bodyPr vert="horz" lIns="68622" tIns="34311" rIns="68622" bIns="34311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201" dirty="0"/>
              <a:t>▼ </a:t>
            </a:r>
            <a:r>
              <a:rPr lang="ko-KR" altLang="en-US" sz="1201" dirty="0"/>
              <a:t>개발자 도구에서 지점 선택</a:t>
            </a:r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0893" y="1660852"/>
            <a:ext cx="6137518" cy="452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3375715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주피터 노트북 만들기</a:t>
            </a:r>
          </a:p>
          <a:p>
            <a:pPr lvl="1"/>
            <a:r>
              <a:rPr lang="ko-KR" altLang="en-US" dirty="0"/>
              <a:t>주피터 노트북에서 새 노트북을 만든 뒤 코드 셀에 다음 내용을 입력함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394</a:t>
            </a:fld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445" y="1946883"/>
            <a:ext cx="7268140" cy="3878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9440683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395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761698" y="1265875"/>
            <a:ext cx="6064802" cy="300455"/>
          </a:xfrm>
          <a:prstGeom prst="rect">
            <a:avLst/>
          </a:prstGeom>
        </p:spPr>
        <p:txBody>
          <a:bodyPr vert="horz" lIns="68622" tIns="34311" rIns="68622" bIns="34311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201" dirty="0"/>
              <a:t>▼ </a:t>
            </a:r>
            <a:r>
              <a:rPr lang="ko-KR" altLang="en-US" sz="1201" dirty="0"/>
              <a:t>웹 페이지에서 가져온 데이터 표시</a:t>
            </a:r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6538" y="1566330"/>
            <a:ext cx="6980845" cy="434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43545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" dirty="0"/>
              <a:t>HTML</a:t>
            </a:r>
            <a:r>
              <a:rPr lang="ko-KR" altLang="en-US" dirty="0"/>
              <a:t>의 데이터를 가져오는 방식 알아보기</a:t>
            </a:r>
          </a:p>
          <a:p>
            <a:pPr lvl="1"/>
            <a:r>
              <a:rPr lang="ko-KR" altLang="en-US" dirty="0"/>
              <a:t>그럼 지점</a:t>
            </a:r>
            <a:r>
              <a:rPr lang="en-US" altLang="ko" dirty="0"/>
              <a:t>, </a:t>
            </a:r>
            <a:r>
              <a:rPr lang="ko-KR" altLang="en-US" dirty="0"/>
              <a:t>기온</a:t>
            </a:r>
            <a:r>
              <a:rPr lang="en-US" altLang="ko" dirty="0"/>
              <a:t>(</a:t>
            </a:r>
            <a:r>
              <a:rPr lang="ko-KR" altLang="en-US" dirty="0"/>
              <a:t>현재기온</a:t>
            </a:r>
            <a:r>
              <a:rPr lang="en-US" altLang="ko" dirty="0"/>
              <a:t>), </a:t>
            </a:r>
            <a:r>
              <a:rPr lang="ko-KR" altLang="en-US" dirty="0"/>
              <a:t>습도 값을 어떻게 가져오는지 알아보자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396</a:t>
            </a:fld>
            <a:endParaRPr 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554787" y="1980672"/>
            <a:ext cx="6064802" cy="300455"/>
          </a:xfrm>
          <a:prstGeom prst="rect">
            <a:avLst/>
          </a:prstGeom>
        </p:spPr>
        <p:txBody>
          <a:bodyPr vert="horz" lIns="68622" tIns="34311" rIns="68622" bIns="34311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201" dirty="0"/>
              <a:t>▼ </a:t>
            </a:r>
            <a:r>
              <a:rPr lang="ko-KR" altLang="en-US" sz="1201" dirty="0"/>
              <a:t>웹 페이지에서 원하는 값 찾기</a:t>
            </a:r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786" y="2368236"/>
            <a:ext cx="5069575" cy="373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4287707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" dirty="0"/>
              <a:t>HTML</a:t>
            </a:r>
            <a:r>
              <a:rPr lang="ko-KR" altLang="en-US" dirty="0"/>
              <a:t>의 데이터를 가져오는 방식 알아보기</a:t>
            </a:r>
          </a:p>
          <a:p>
            <a:pPr lvl="1"/>
            <a:r>
              <a:rPr lang="ko-KR" altLang="en-US" dirty="0"/>
              <a:t>이제 </a:t>
            </a:r>
            <a:r>
              <a:rPr lang="en-US" altLang="ko" dirty="0"/>
              <a:t>HTML </a:t>
            </a:r>
            <a:r>
              <a:rPr lang="ko-KR" altLang="en-US" dirty="0"/>
              <a:t>코드를 살펴보자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397</a:t>
            </a:fld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6214" y="2076145"/>
            <a:ext cx="6811870" cy="369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6153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" dirty="0"/>
              <a:t>HTML</a:t>
            </a:r>
            <a:r>
              <a:rPr lang="ko-KR" altLang="en-US" dirty="0"/>
              <a:t>의 데이터를 가져오는 방식 알아보기</a:t>
            </a:r>
          </a:p>
          <a:p>
            <a:pPr lvl="1"/>
            <a:r>
              <a:rPr lang="ko-KR" altLang="en-US" dirty="0"/>
              <a:t>다시 </a:t>
            </a: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" dirty="0"/>
              <a:t>HTML</a:t>
            </a:r>
            <a:r>
              <a:rPr lang="ko-KR" altLang="en-US" dirty="0"/>
              <a:t>을 가져오는 부분임</a:t>
            </a:r>
            <a:endParaRPr lang="en-US" altLang="ko-KR" dirty="0"/>
          </a:p>
          <a:p>
            <a:pPr lvl="1"/>
            <a:r>
              <a:rPr lang="en-US" altLang="ko" dirty="0"/>
              <a:t>HTML </a:t>
            </a:r>
            <a:r>
              <a:rPr lang="ko-KR" altLang="en-US" dirty="0" err="1"/>
              <a:t>파싱은</a:t>
            </a:r>
            <a:r>
              <a:rPr lang="ko-KR" altLang="en-US" dirty="0"/>
              <a:t> 텍스트 형태의 </a:t>
            </a:r>
            <a:r>
              <a:rPr lang="en-US" altLang="ko" dirty="0"/>
              <a:t>HTML </a:t>
            </a:r>
            <a:r>
              <a:rPr lang="ko-KR" altLang="en-US" dirty="0"/>
              <a:t>코드를 분석해서 객체로 만든 뒤 검색하거나 편집할 수 있도록 만드는 작업임</a:t>
            </a:r>
            <a:endParaRPr lang="en-US" altLang="ko-KR" dirty="0"/>
          </a:p>
          <a:p>
            <a:pPr lvl="1"/>
            <a:r>
              <a:rPr lang="en-US" altLang="ko" dirty="0"/>
              <a:t>bs4</a:t>
            </a:r>
            <a:r>
              <a:rPr lang="ko-KR" altLang="en-US" dirty="0"/>
              <a:t>는 </a:t>
            </a:r>
            <a:r>
              <a:rPr lang="en-US" altLang="ko" dirty="0" err="1"/>
              <a:t>BeautifulSoup</a:t>
            </a:r>
            <a:r>
              <a:rPr lang="en-US" altLang="ko" dirty="0"/>
              <a:t> </a:t>
            </a:r>
            <a:r>
              <a:rPr lang="ko-KR" altLang="en-US" dirty="0"/>
              <a:t>라이브러리이고 </a:t>
            </a:r>
            <a:r>
              <a:rPr lang="en-US" altLang="ko" dirty="0"/>
              <a:t>HTML </a:t>
            </a:r>
            <a:r>
              <a:rPr lang="ko-KR" altLang="en-US" dirty="0"/>
              <a:t>코드를 </a:t>
            </a:r>
            <a:r>
              <a:rPr lang="ko-KR" altLang="en-US" dirty="0" err="1"/>
              <a:t>파싱하는데</a:t>
            </a:r>
            <a:r>
              <a:rPr lang="ko-KR" altLang="en-US" dirty="0"/>
              <a:t> 사용함</a:t>
            </a:r>
            <a:endParaRPr lang="en-US" altLang="ko-KR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content </a:t>
            </a:r>
            <a:r>
              <a:rPr lang="ko-KR" altLang="en-US" dirty="0"/>
              <a:t>속성에는 텍스트 형태의 </a:t>
            </a:r>
            <a:r>
              <a:rPr lang="en-US" altLang="ko" dirty="0"/>
              <a:t>HTML</a:t>
            </a:r>
            <a:r>
              <a:rPr lang="ko-KR" altLang="en-US" dirty="0"/>
              <a:t>이 들어있으며</a:t>
            </a:r>
            <a:r>
              <a:rPr lang="en-US" altLang="ko" dirty="0"/>
              <a:t>, </a:t>
            </a:r>
          </a:p>
          <a:p>
            <a:pPr marL="457200" lvl="1" indent="0">
              <a:buNone/>
            </a:pPr>
            <a:r>
              <a:rPr lang="ko-KR" altLang="en-US" dirty="0"/>
              <a:t>파이썬의 </a:t>
            </a:r>
            <a:r>
              <a:rPr lang="en-US" altLang="ko" dirty="0" err="1"/>
              <a:t>html.parser</a:t>
            </a:r>
            <a:r>
              <a:rPr lang="en-US" altLang="ko" dirty="0"/>
              <a:t> </a:t>
            </a:r>
            <a:r>
              <a:rPr lang="ko-KR" altLang="en-US" dirty="0"/>
              <a:t>모듈을 사용해서 </a:t>
            </a:r>
            <a:r>
              <a:rPr lang="ko-KR" altLang="en-US" dirty="0" err="1"/>
              <a:t>파싱하도록</a:t>
            </a:r>
            <a:r>
              <a:rPr lang="ko-KR" altLang="en-US" dirty="0"/>
              <a:t> 설정함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398</a:t>
            </a:fld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29" y="2892891"/>
            <a:ext cx="5897204" cy="107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040443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" dirty="0"/>
              <a:t>HTML</a:t>
            </a:r>
            <a:r>
              <a:rPr lang="ko-KR" altLang="en-US" dirty="0"/>
              <a:t>의 데이터를 가져오는 방식 알아보기</a:t>
            </a:r>
          </a:p>
          <a:p>
            <a:pPr lvl="1"/>
            <a:r>
              <a:rPr lang="ko-KR" altLang="en-US" dirty="0"/>
              <a:t>이제 </a:t>
            </a:r>
            <a:r>
              <a:rPr lang="en-US" altLang="ko" dirty="0" err="1"/>
              <a:t>BeautifulSoup</a:t>
            </a:r>
            <a:r>
              <a:rPr lang="en-US" altLang="ko" dirty="0"/>
              <a:t> </a:t>
            </a:r>
            <a:r>
              <a:rPr lang="ko-KR" altLang="en-US" dirty="0"/>
              <a:t>클래스로 만든 </a:t>
            </a:r>
            <a:r>
              <a:rPr lang="en-US" altLang="ko" dirty="0"/>
              <a:t>soup </a:t>
            </a:r>
            <a:r>
              <a:rPr lang="ko-KR" altLang="en-US" dirty="0"/>
              <a:t>객체로 태그를 찾음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399</a:t>
            </a:fld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80C961-11F9-4C3E-908D-29171A3B2B99}"/>
              </a:ext>
            </a:extLst>
          </p:cNvPr>
          <p:cNvGrpSpPr/>
          <p:nvPr/>
        </p:nvGrpSpPr>
        <p:grpSpPr>
          <a:xfrm>
            <a:off x="821650" y="2219209"/>
            <a:ext cx="7693700" cy="3319441"/>
            <a:chOff x="821650" y="2219210"/>
            <a:chExt cx="5904352" cy="2402852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1650" y="2219210"/>
              <a:ext cx="5904352" cy="350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1650" y="2569468"/>
              <a:ext cx="5897204" cy="521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1650" y="3088248"/>
              <a:ext cx="5904352" cy="47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1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21650" y="3549843"/>
              <a:ext cx="5882907" cy="1072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22243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스마트폰</a:t>
            </a:r>
            <a:r>
              <a:rPr lang="ko-KR" altLang="en-US" b="1" dirty="0"/>
              <a:t> 사용의 일상 변화</a:t>
            </a:r>
            <a:endParaRPr lang="en-US" altLang="ko-KR" dirty="0"/>
          </a:p>
          <a:p>
            <a:pPr lvl="1"/>
            <a:r>
              <a:rPr lang="en-US" altLang="ko" dirty="0"/>
              <a:t>SNS</a:t>
            </a:r>
            <a:r>
              <a:rPr lang="ko-KR" altLang="en-US" dirty="0"/>
              <a:t>를 통해 손쉽게 주변 사람들의 소식을 주고 받기</a:t>
            </a:r>
            <a:endParaRPr lang="en-US" altLang="ko-KR" dirty="0"/>
          </a:p>
          <a:p>
            <a:pPr lvl="1"/>
            <a:r>
              <a:rPr lang="ko-KR" altLang="en-US" dirty="0"/>
              <a:t>몇 번의 터치만으로 은행 업무</a:t>
            </a:r>
            <a:endParaRPr lang="en-US" altLang="ko-KR" dirty="0"/>
          </a:p>
          <a:p>
            <a:pPr lvl="1"/>
            <a:r>
              <a:rPr lang="ko-KR" altLang="en-US" dirty="0" err="1"/>
              <a:t>스마트폰의</a:t>
            </a:r>
            <a:r>
              <a:rPr lang="ko-KR" altLang="en-US" dirty="0"/>
              <a:t> 지도와 길 찾기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자동차 분야</a:t>
            </a:r>
            <a:endParaRPr lang="en-US" altLang="ko-KR" dirty="0"/>
          </a:p>
          <a:p>
            <a:pPr lvl="1"/>
            <a:r>
              <a:rPr lang="ko-KR" altLang="en-US" dirty="0"/>
              <a:t>자동차 엔진은 </a:t>
            </a:r>
            <a:r>
              <a:rPr lang="en-US" altLang="ko" dirty="0"/>
              <a:t>ECU(Engine Control Unit, </a:t>
            </a:r>
            <a:r>
              <a:rPr lang="ko-KR" altLang="en-US" dirty="0"/>
              <a:t>엔진 제어 장치</a:t>
            </a:r>
            <a:r>
              <a:rPr lang="en-US" altLang="ko" dirty="0"/>
              <a:t>)</a:t>
            </a:r>
            <a:r>
              <a:rPr lang="ko-KR" altLang="en-US" dirty="0"/>
              <a:t>라는 컴퓨터가 제어</a:t>
            </a:r>
            <a:endParaRPr lang="en-US" altLang="ko-KR" dirty="0"/>
          </a:p>
          <a:p>
            <a:pPr lvl="1"/>
            <a:r>
              <a:rPr lang="ko-KR" altLang="en-US" dirty="0"/>
              <a:t>차선 유지 기능 </a:t>
            </a:r>
            <a:endParaRPr lang="en-US" altLang="ko-KR" dirty="0"/>
          </a:p>
          <a:p>
            <a:pPr lvl="1"/>
            <a:r>
              <a:rPr lang="ko-KR" altLang="en-US" dirty="0"/>
              <a:t>앞 차와의 충돌 방지 기능</a:t>
            </a:r>
            <a:endParaRPr lang="en-US" altLang="ko-KR" dirty="0"/>
          </a:p>
          <a:p>
            <a:pPr lvl="1"/>
            <a:r>
              <a:rPr lang="ko-KR" altLang="en-US" dirty="0"/>
              <a:t>자율 주행까지 가능한 컴퓨터가 내장 </a:t>
            </a:r>
            <a:endParaRPr lang="en-US" altLang="ko-KR" dirty="0"/>
          </a:p>
          <a:p>
            <a:pPr lvl="1"/>
            <a:r>
              <a:rPr lang="ko-KR" altLang="en-US" dirty="0" err="1"/>
              <a:t>구글은</a:t>
            </a:r>
            <a:r>
              <a:rPr lang="ko-KR" altLang="en-US" dirty="0"/>
              <a:t> 자율 주행 시스템을 위해 </a:t>
            </a:r>
            <a:r>
              <a:rPr lang="ko-KR" altLang="en-US" dirty="0" err="1"/>
              <a:t>웨이모를</a:t>
            </a:r>
            <a:r>
              <a:rPr lang="ko-KR" altLang="en-US" dirty="0"/>
              <a:t> 개발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b="1" dirty="0"/>
              <a:t>소프트웨어 교육과 </a:t>
            </a:r>
            <a:r>
              <a:rPr lang="ko-KR" altLang="en-US" b="1" dirty="0" err="1"/>
              <a:t>파이썬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754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4C66D8-E5F1-4F26-B1F9-8F19CD4A7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56645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</a:t>
            </a:r>
            <a:r>
              <a:rPr lang="en-US" altLang="ko" dirty="0" err="1"/>
              <a:t>csv</a:t>
            </a:r>
            <a:r>
              <a:rPr lang="en-US" altLang="ko" dirty="0"/>
              <a:t> </a:t>
            </a:r>
            <a:r>
              <a:rPr lang="ko-KR" altLang="en-US" dirty="0"/>
              <a:t>파일에 저장하기</a:t>
            </a:r>
          </a:p>
          <a:p>
            <a:pPr lvl="1"/>
            <a:r>
              <a:rPr lang="ko-KR" altLang="en-US" dirty="0"/>
              <a:t>이 코드 셀에서 다음 코드를 실행함</a:t>
            </a:r>
            <a:endParaRPr lang="en-US" altLang="ko-KR" dirty="0"/>
          </a:p>
          <a:p>
            <a:pPr lvl="1"/>
            <a:r>
              <a:rPr lang="en-US" altLang="ko" dirty="0"/>
              <a:t>(</a:t>
            </a:r>
            <a:r>
              <a:rPr lang="ko-KR" altLang="en-US" dirty="0" err="1"/>
              <a:t>셸이</a:t>
            </a:r>
            <a:r>
              <a:rPr lang="ko-KR" altLang="en-US" dirty="0"/>
              <a:t> 생기지 않았다면 메뉴의 </a:t>
            </a:r>
            <a:r>
              <a:rPr lang="en-US" altLang="ko" dirty="0"/>
              <a:t>Insert &gt; Insert Cell Below </a:t>
            </a:r>
            <a:r>
              <a:rPr lang="ko-KR" altLang="en-US" dirty="0"/>
              <a:t>실행</a:t>
            </a:r>
            <a:r>
              <a:rPr lang="en-US" altLang="ko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csv </a:t>
            </a:r>
            <a:r>
              <a:rPr lang="ko-KR" altLang="en-US" dirty="0"/>
              <a:t>파일은 </a:t>
            </a:r>
            <a:r>
              <a:rPr lang="en-US" altLang="ko" dirty="0"/>
              <a:t>Comma-separated values</a:t>
            </a:r>
            <a:r>
              <a:rPr lang="ko-KR" altLang="en-US" dirty="0"/>
              <a:t>의 약자인데 각 컬럼을 </a:t>
            </a:r>
            <a:r>
              <a:rPr lang="en-US" altLang="ko" dirty="0"/>
              <a:t>,(</a:t>
            </a:r>
            <a:r>
              <a:rPr lang="ko-KR" altLang="en-US" dirty="0"/>
              <a:t>콤마</a:t>
            </a:r>
            <a:r>
              <a:rPr lang="en-US" altLang="ko" dirty="0"/>
              <a:t>)</a:t>
            </a:r>
            <a:r>
              <a:rPr lang="ko-KR" altLang="en-US" dirty="0"/>
              <a:t>로 구분해서 표현한다고 해서 </a:t>
            </a:r>
            <a:r>
              <a:rPr lang="en-US" altLang="ko" dirty="0" err="1"/>
              <a:t>csv</a:t>
            </a:r>
            <a:r>
              <a:rPr lang="ko-KR" altLang="en-US" dirty="0"/>
              <a:t>라고 부름</a:t>
            </a:r>
          </a:p>
          <a:p>
            <a:pPr lvl="1"/>
            <a:r>
              <a:rPr lang="ko-KR" altLang="en-US" dirty="0"/>
              <a:t>콤마와 값 사이에는 공백을 넣지 않고 반드시 붙여줌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400</a:t>
            </a:fld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2139" y="2400677"/>
            <a:ext cx="7803252" cy="1239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2538023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웹 페이지의 </a:t>
            </a:r>
            <a:r>
              <a:rPr lang="en-US" altLang="ko" sz="2101" dirty="0"/>
              <a:t>HTML</a:t>
            </a:r>
            <a:r>
              <a:rPr lang="ko-KR" altLang="en-US" sz="2101" dirty="0"/>
              <a:t>을 가져와서 파일로 저장하기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</a:t>
            </a:r>
            <a:r>
              <a:rPr lang="en-US" altLang="ko" dirty="0" err="1"/>
              <a:t>csv</a:t>
            </a:r>
            <a:r>
              <a:rPr lang="en-US" altLang="ko" dirty="0"/>
              <a:t> </a:t>
            </a:r>
            <a:r>
              <a:rPr lang="ko-KR" altLang="en-US" dirty="0"/>
              <a:t>파일에 저장하기</a:t>
            </a:r>
          </a:p>
          <a:p>
            <a:pPr lvl="1"/>
            <a:r>
              <a:rPr lang="en-US" altLang="ko" dirty="0"/>
              <a:t>weather.csv </a:t>
            </a:r>
            <a:r>
              <a:rPr lang="ko-KR" altLang="en-US" dirty="0"/>
              <a:t>파일을 메모장이나 기타 텍스트 편집기로 열어보면 다음과 같은 모양으로 지점</a:t>
            </a:r>
            <a:r>
              <a:rPr lang="en-US" altLang="ko" dirty="0"/>
              <a:t>, </a:t>
            </a:r>
            <a:r>
              <a:rPr lang="ko-KR" altLang="en-US" dirty="0"/>
              <a:t>기온</a:t>
            </a:r>
            <a:r>
              <a:rPr lang="en-US" altLang="ko" dirty="0"/>
              <a:t>, </a:t>
            </a:r>
            <a:r>
              <a:rPr lang="ko-KR" altLang="en-US" dirty="0"/>
              <a:t>습도 값이 저장된 것을 볼 수 있음</a:t>
            </a:r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>
              <a:buNone/>
            </a:pPr>
            <a:endParaRPr lang="en-US" altLang="ko" dirty="0"/>
          </a:p>
          <a:p>
            <a:pPr lvl="1"/>
            <a:endParaRPr lang="en-US" altLang="ko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csv </a:t>
            </a:r>
            <a:r>
              <a:rPr lang="ko-KR" altLang="en-US" dirty="0"/>
              <a:t>파일을 저장할 때 </a:t>
            </a:r>
            <a:r>
              <a:rPr lang="ko-KR" altLang="en-US" dirty="0" err="1"/>
              <a:t>컬럼</a:t>
            </a:r>
            <a:r>
              <a:rPr lang="ko-KR" altLang="en-US" dirty="0"/>
              <a:t> 이름은 영어로 지정해줌</a:t>
            </a:r>
            <a:endParaRPr lang="en-US" altLang="ko-KR" dirty="0"/>
          </a:p>
          <a:p>
            <a:pPr lvl="1"/>
            <a:r>
              <a:rPr lang="ko-KR" altLang="en-US" dirty="0"/>
              <a:t>영어로 지정하면 나중에 각 </a:t>
            </a:r>
            <a:r>
              <a:rPr lang="ko-KR" altLang="en-US" dirty="0" err="1"/>
              <a:t>컬럼에</a:t>
            </a:r>
            <a:r>
              <a:rPr lang="ko-KR" altLang="en-US" dirty="0"/>
              <a:t> 접근할 때 </a:t>
            </a:r>
            <a:r>
              <a:rPr lang="en-US" altLang="ko" dirty="0" err="1"/>
              <a:t>df.temperature</a:t>
            </a:r>
            <a:r>
              <a:rPr lang="ko-KR" altLang="en-US" dirty="0"/>
              <a:t>처럼 속성으로 깔끔하게 사용할 수 있음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401</a:t>
            </a:fld>
            <a:endParaRPr 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28" y="2461168"/>
            <a:ext cx="7837593" cy="1588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1463266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데이터로 그래프 그리기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데이터로 그래프 그리기</a:t>
            </a:r>
          </a:p>
          <a:p>
            <a:pPr lvl="1"/>
            <a:r>
              <a:rPr lang="ko-KR" altLang="en-US" dirty="0"/>
              <a:t>주피터 노트북은 각 코드 셀의 실행 상태가 이어지므로 노트북을 새로 만들 필요 없이 코드 셀을 계속 추가하면서 작성하면 됨</a:t>
            </a:r>
          </a:p>
          <a:p>
            <a:pPr lvl="1"/>
            <a:r>
              <a:rPr lang="ko-KR" altLang="en-US" dirty="0"/>
              <a:t>다음은 </a:t>
            </a:r>
            <a:r>
              <a:rPr lang="en-US" altLang="ko" dirty="0"/>
              <a:t>weather.csv </a:t>
            </a:r>
            <a:r>
              <a:rPr lang="ko-KR" altLang="en-US" dirty="0"/>
              <a:t>파일을 읽어서 </a:t>
            </a:r>
            <a:r>
              <a:rPr lang="en-US" altLang="ko" dirty="0"/>
              <a:t>pandas</a:t>
            </a:r>
            <a:r>
              <a:rPr lang="ko-KR" altLang="en-US" dirty="0"/>
              <a:t>의 </a:t>
            </a:r>
            <a:r>
              <a:rPr lang="en-US" altLang="ko" dirty="0" err="1"/>
              <a:t>DataFrame</a:t>
            </a:r>
            <a:r>
              <a:rPr lang="en-US" altLang="ko" dirty="0"/>
              <a:t> </a:t>
            </a:r>
            <a:r>
              <a:rPr lang="ko-KR" altLang="en-US" dirty="0"/>
              <a:t>객체로 </a:t>
            </a:r>
            <a:r>
              <a:rPr lang="ko-KR" altLang="en-US" dirty="0" err="1"/>
              <a:t>만듬</a:t>
            </a:r>
            <a:r>
              <a:rPr lang="en-US" altLang="ko" dirty="0"/>
              <a:t>(pandas</a:t>
            </a:r>
            <a:r>
              <a:rPr lang="ko-KR" altLang="en-US" dirty="0"/>
              <a:t>는 데이터를 처리할 때 사용하는 패키지</a:t>
            </a:r>
            <a:r>
              <a:rPr lang="en-US" altLang="ko" dirty="0"/>
              <a:t>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402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8451" y="2697015"/>
            <a:ext cx="5918309" cy="318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8581631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데이터로 그래프 그리기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데이터로 그래프 그리기</a:t>
            </a:r>
          </a:p>
          <a:p>
            <a:pPr lvl="1"/>
            <a:r>
              <a:rPr lang="ko-KR" altLang="en-US" dirty="0"/>
              <a:t>실행을 해보면 </a:t>
            </a:r>
            <a:r>
              <a:rPr lang="en-US" altLang="ko" dirty="0" err="1"/>
              <a:t>pd.read_csv</a:t>
            </a:r>
            <a:r>
              <a:rPr lang="ko-KR" altLang="en-US" dirty="0"/>
              <a:t>에서 에러가 발생함</a:t>
            </a:r>
          </a:p>
          <a:p>
            <a:pPr lvl="1"/>
            <a:r>
              <a:rPr lang="ko-KR" altLang="en-US" dirty="0"/>
              <a:t>우리가 가져온 </a:t>
            </a:r>
            <a:r>
              <a:rPr lang="ko-KR" altLang="en-US" dirty="0" err="1"/>
              <a:t>도시별</a:t>
            </a:r>
            <a:r>
              <a:rPr lang="ko-KR" altLang="en-US" dirty="0"/>
              <a:t> 현재날씨 페이지는 </a:t>
            </a:r>
            <a:r>
              <a:rPr lang="ko-KR" altLang="en-US" dirty="0" err="1"/>
              <a:t>인코딩이</a:t>
            </a:r>
            <a:r>
              <a:rPr lang="ko-KR" altLang="en-US" dirty="0"/>
              <a:t> </a:t>
            </a:r>
            <a:r>
              <a:rPr lang="en-US" altLang="ko" dirty="0" err="1"/>
              <a:t>euc-kr</a:t>
            </a:r>
            <a:r>
              <a:rPr lang="ko-KR" altLang="en-US" dirty="0"/>
              <a:t>로 만들어져 있기 때문임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" dirty="0"/>
              <a:t>weather.csv </a:t>
            </a:r>
            <a:r>
              <a:rPr lang="ko-KR" altLang="en-US" dirty="0"/>
              <a:t>파일도 </a:t>
            </a:r>
            <a:r>
              <a:rPr lang="ko-KR" altLang="en-US" dirty="0" err="1"/>
              <a:t>인코딩이</a:t>
            </a:r>
            <a:r>
              <a:rPr lang="ko-KR" altLang="en-US" dirty="0"/>
              <a:t> </a:t>
            </a:r>
            <a:r>
              <a:rPr lang="en-US" altLang="ko" dirty="0" err="1"/>
              <a:t>euc-kr</a:t>
            </a:r>
            <a:r>
              <a:rPr lang="ko-KR" altLang="en-US" dirty="0"/>
              <a:t>로 저장됨</a:t>
            </a:r>
            <a:endParaRPr lang="en-US" altLang="ko-KR" dirty="0"/>
          </a:p>
          <a:p>
            <a:pPr lvl="1"/>
            <a:r>
              <a:rPr lang="en-US" altLang="ko" dirty="0" err="1"/>
              <a:t>pd.read_csv</a:t>
            </a:r>
            <a:r>
              <a:rPr lang="en-US" altLang="ko" dirty="0"/>
              <a:t> </a:t>
            </a:r>
            <a:r>
              <a:rPr lang="ko-KR" altLang="en-US" dirty="0"/>
              <a:t>함수에 </a:t>
            </a:r>
            <a:r>
              <a:rPr lang="en-US" altLang="ko" dirty="0"/>
              <a:t>EUC-KR </a:t>
            </a:r>
            <a:r>
              <a:rPr lang="ko-KR" altLang="en-US" dirty="0" err="1"/>
              <a:t>인코딩을</a:t>
            </a:r>
            <a:r>
              <a:rPr lang="ko-KR" altLang="en-US" dirty="0"/>
              <a:t> 설정해서 파일을 읽어야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주피터 노트북은 </a:t>
            </a:r>
            <a:r>
              <a:rPr lang="en-US" altLang="ko" dirty="0"/>
              <a:t>pandas </a:t>
            </a:r>
            <a:r>
              <a:rPr lang="ko-KR" altLang="en-US" dirty="0"/>
              <a:t>패키지의 </a:t>
            </a:r>
            <a:r>
              <a:rPr lang="en-US" altLang="ko" dirty="0" err="1"/>
              <a:t>DataFrame</a:t>
            </a:r>
            <a:r>
              <a:rPr lang="ko-KR" altLang="en-US" dirty="0"/>
              <a:t>을 표 형태로 보여주므로 매우 편리함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403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29" y="2432501"/>
            <a:ext cx="5904352" cy="33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6889" y="3842927"/>
            <a:ext cx="5940092" cy="49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245919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404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데이터로 그래프 그리기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61387" y="1122478"/>
            <a:ext cx="6064802" cy="300455"/>
          </a:xfrm>
          <a:prstGeom prst="rect">
            <a:avLst/>
          </a:prstGeom>
        </p:spPr>
        <p:txBody>
          <a:bodyPr vert="horz" lIns="68622" tIns="34311" rIns="68622" bIns="34311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201" dirty="0"/>
              <a:t>▼ </a:t>
            </a:r>
            <a:r>
              <a:rPr lang="ko-KR" altLang="en-US" sz="1201" b="1" dirty="0"/>
              <a:t>그림 </a:t>
            </a:r>
            <a:r>
              <a:rPr lang="en-US" altLang="ko-KR" sz="1201" b="1" dirty="0"/>
              <a:t>46-20</a:t>
            </a:r>
            <a:r>
              <a:rPr lang="ko-KR" altLang="en-US" sz="1201" dirty="0"/>
              <a:t> </a:t>
            </a:r>
            <a:r>
              <a:rPr lang="en-US" altLang="ko" sz="1201" dirty="0" err="1"/>
              <a:t>csv</a:t>
            </a:r>
            <a:r>
              <a:rPr lang="en-US" altLang="ko" sz="1201" dirty="0"/>
              <a:t> </a:t>
            </a:r>
            <a:r>
              <a:rPr lang="ko-KR" altLang="en-US" sz="1201" dirty="0"/>
              <a:t>파일을 읽은 뒤 </a:t>
            </a:r>
            <a:r>
              <a:rPr lang="en-US" altLang="ko" sz="1201" dirty="0" err="1"/>
              <a:t>DataFrame</a:t>
            </a:r>
            <a:r>
              <a:rPr lang="en-US" altLang="ko" sz="1201" dirty="0"/>
              <a:t> </a:t>
            </a:r>
            <a:r>
              <a:rPr lang="ko-KR" altLang="en-US" sz="1201" dirty="0"/>
              <a:t>표시</a:t>
            </a:r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387" y="1568787"/>
            <a:ext cx="7233082" cy="449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4763970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데이터로 그래프 그리기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특별시 광역시만 모으기</a:t>
            </a:r>
          </a:p>
          <a:p>
            <a:pPr lvl="1"/>
            <a:r>
              <a:rPr lang="ko-KR" altLang="en-US" dirty="0"/>
              <a:t>이번에는 </a:t>
            </a:r>
            <a:r>
              <a:rPr lang="en-US" altLang="ko" dirty="0" err="1"/>
              <a:t>df</a:t>
            </a:r>
            <a:r>
              <a:rPr lang="ko-KR" altLang="en-US" dirty="0"/>
              <a:t>에서 특별시</a:t>
            </a:r>
            <a:r>
              <a:rPr lang="en-US" altLang="ko" dirty="0"/>
              <a:t>, </a:t>
            </a:r>
            <a:r>
              <a:rPr lang="ko-KR" altLang="en-US" dirty="0"/>
              <a:t>광역시만 모아서 따로 </a:t>
            </a:r>
            <a:r>
              <a:rPr lang="en-US" altLang="ko" dirty="0" err="1"/>
              <a:t>DataFrame</a:t>
            </a:r>
            <a:r>
              <a:rPr lang="en-US" altLang="ko" dirty="0"/>
              <a:t> </a:t>
            </a:r>
            <a:r>
              <a:rPr lang="ko-KR" altLang="en-US" dirty="0"/>
              <a:t>객체를 만들어보자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이렇게 </a:t>
            </a:r>
            <a:r>
              <a:rPr lang="en-US" altLang="ko" dirty="0" err="1"/>
              <a:t>DataFrame</a:t>
            </a:r>
            <a:r>
              <a:rPr lang="ko-KR" altLang="en-US" dirty="0"/>
              <a:t>의 </a:t>
            </a:r>
            <a:r>
              <a:rPr lang="en-US" altLang="ko" dirty="0"/>
              <a:t>loc </a:t>
            </a:r>
            <a:r>
              <a:rPr lang="ko-KR" altLang="en-US" dirty="0"/>
              <a:t>속성을 이용하면 특정 인덱스의 데이터만 가져올 수 있음</a:t>
            </a:r>
            <a:r>
              <a:rPr lang="en-US" altLang="ko" dirty="0"/>
              <a:t>(loc </a:t>
            </a:r>
            <a:r>
              <a:rPr lang="ko-KR" altLang="en-US" dirty="0"/>
              <a:t>속성은 </a:t>
            </a:r>
            <a:r>
              <a:rPr lang="en-US" altLang="ko" dirty="0"/>
              <a:t>label-location</a:t>
            </a:r>
            <a:r>
              <a:rPr lang="ko-KR" altLang="en-US" dirty="0"/>
              <a:t>의 약자로 레이블을 지정해 특정 인덱스의 데이터만 가져오는데 쓰임</a:t>
            </a:r>
            <a:r>
              <a:rPr lang="en-US" altLang="ko" dirty="0"/>
              <a:t>)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405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9415" y="2201476"/>
            <a:ext cx="7910635" cy="106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2530399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데이터로 그래프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406</a:t>
            </a:fld>
            <a:endParaRPr 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39764" y="1211785"/>
            <a:ext cx="6064802" cy="300455"/>
          </a:xfrm>
          <a:prstGeom prst="rect">
            <a:avLst/>
          </a:prstGeom>
        </p:spPr>
        <p:txBody>
          <a:bodyPr vert="horz" lIns="68622" tIns="34311" rIns="68622" bIns="34311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201" dirty="0"/>
              <a:t>▼ </a:t>
            </a:r>
            <a:r>
              <a:rPr lang="ko-KR" altLang="en-US" sz="1201" b="1" dirty="0"/>
              <a:t>그림 </a:t>
            </a:r>
            <a:r>
              <a:rPr lang="en-US" altLang="ko-KR" sz="1201" b="1" dirty="0"/>
              <a:t>46-21</a:t>
            </a:r>
            <a:r>
              <a:rPr lang="ko-KR" altLang="en-US" sz="1201" dirty="0"/>
              <a:t> 특별시</a:t>
            </a:r>
            <a:r>
              <a:rPr lang="en-US" altLang="ko" sz="1201" dirty="0"/>
              <a:t>, </a:t>
            </a:r>
            <a:r>
              <a:rPr lang="ko-KR" altLang="en-US" sz="1201" dirty="0"/>
              <a:t>광역시만 뽑아서 </a:t>
            </a:r>
            <a:r>
              <a:rPr lang="en-US" altLang="ko" sz="1201" dirty="0" err="1"/>
              <a:t>DataFrame</a:t>
            </a:r>
            <a:r>
              <a:rPr lang="en-US" altLang="ko" sz="1201" dirty="0"/>
              <a:t> </a:t>
            </a:r>
            <a:r>
              <a:rPr lang="ko-KR" altLang="en-US" sz="1201" dirty="0"/>
              <a:t>객체로 </a:t>
            </a:r>
            <a:r>
              <a:rPr lang="ko-KR" altLang="en-US" sz="1201" dirty="0" err="1"/>
              <a:t>만듬</a:t>
            </a:r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155" y="1658675"/>
            <a:ext cx="7755995" cy="27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2774960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데이터로 그래프 그리기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특별시 광역시만 모으기</a:t>
            </a:r>
          </a:p>
          <a:p>
            <a:pPr lvl="1"/>
            <a:r>
              <a:rPr lang="en-US" altLang="ko" dirty="0"/>
              <a:t>loc</a:t>
            </a:r>
            <a:r>
              <a:rPr lang="ko-KR" altLang="en-US" dirty="0"/>
              <a:t>에 인덱스를 하나만 지정하면 해당 인덱스의 데이터만 가져오고</a:t>
            </a:r>
            <a:r>
              <a:rPr lang="en-US" altLang="ko" dirty="0"/>
              <a:t>, </a:t>
            </a:r>
            <a:r>
              <a:rPr lang="ko-KR" altLang="en-US" dirty="0"/>
              <a:t>인덱스 여러 개를 리스트 형태로 지정하면 </a:t>
            </a:r>
            <a:r>
              <a:rPr lang="en-US" altLang="ko" dirty="0" err="1"/>
              <a:t>DataFrame</a:t>
            </a:r>
            <a:r>
              <a:rPr lang="en-US" altLang="ko" dirty="0"/>
              <a:t> </a:t>
            </a:r>
            <a:r>
              <a:rPr lang="ko-KR" altLang="en-US" dirty="0"/>
              <a:t>형태로 가져옴</a:t>
            </a:r>
          </a:p>
          <a:p>
            <a:pPr lvl="1"/>
            <a:r>
              <a:rPr lang="ko-KR" altLang="en-US" dirty="0"/>
              <a:t>이때 인덱스는 문자열로 지정해줌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407</a:t>
            </a:fld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2139" y="2778201"/>
            <a:ext cx="7723744" cy="2446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537240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데이터로 그래프 그리기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특별시</a:t>
            </a:r>
            <a:r>
              <a:rPr lang="en-US" altLang="ko" dirty="0"/>
              <a:t>, </a:t>
            </a:r>
            <a:r>
              <a:rPr lang="ko-KR" altLang="en-US" dirty="0"/>
              <a:t>광역시만 그래프 그리기</a:t>
            </a:r>
          </a:p>
          <a:p>
            <a:pPr lvl="1"/>
            <a:r>
              <a:rPr lang="ko-KR" altLang="en-US" dirty="0"/>
              <a:t>코드 셀에서 다음 코드를 실행해보자</a:t>
            </a:r>
            <a:endParaRPr lang="en-US" altLang="ko-KR" dirty="0"/>
          </a:p>
          <a:p>
            <a:pPr lvl="1"/>
            <a:r>
              <a:rPr lang="en-US" altLang="ko" dirty="0"/>
              <a:t>(</a:t>
            </a:r>
            <a:r>
              <a:rPr lang="ko-KR" altLang="en-US" dirty="0"/>
              <a:t>셸이 생기지 않았다면 메뉴의 </a:t>
            </a:r>
            <a:r>
              <a:rPr lang="en-US" altLang="ko" dirty="0"/>
              <a:t>Insert &gt; Insert Cell Below </a:t>
            </a:r>
            <a:r>
              <a:rPr lang="ko-KR" altLang="en-US" dirty="0"/>
              <a:t>실행</a:t>
            </a:r>
            <a:r>
              <a:rPr lang="en-US" altLang="ko" dirty="0"/>
              <a:t>)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408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2139" y="2617687"/>
            <a:ext cx="7754432" cy="212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2226857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데이터로 그래프 그리기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409</a:t>
            </a:fld>
            <a:endParaRPr 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70718" y="1235032"/>
            <a:ext cx="6064802" cy="300455"/>
          </a:xfrm>
          <a:prstGeom prst="rect">
            <a:avLst/>
          </a:prstGeom>
        </p:spPr>
        <p:txBody>
          <a:bodyPr vert="horz" lIns="68622" tIns="34311" rIns="68622" bIns="34311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201" dirty="0"/>
              <a:t>▼ </a:t>
            </a:r>
            <a:r>
              <a:rPr lang="ko-KR" altLang="en-US" sz="1201" b="1" dirty="0"/>
              <a:t>그림 </a:t>
            </a:r>
            <a:r>
              <a:rPr lang="en-US" altLang="ko-KR" sz="1201" b="1" dirty="0"/>
              <a:t>46-22</a:t>
            </a:r>
            <a:r>
              <a:rPr lang="ko-KR" altLang="en-US" sz="1201" dirty="0"/>
              <a:t> </a:t>
            </a:r>
            <a:r>
              <a:rPr lang="en-US" altLang="ko" sz="1201" dirty="0" err="1"/>
              <a:t>DataFrame</a:t>
            </a:r>
            <a:r>
              <a:rPr lang="ko-KR" altLang="en-US" sz="1201" dirty="0"/>
              <a:t>으로 그래프 그리기</a:t>
            </a:r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  <a:p>
            <a:endParaRPr lang="ko-KR" altLang="en-US" sz="1201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717" y="1604940"/>
            <a:ext cx="7746869" cy="3854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7986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13686" y="3290663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자주 나오는 파이썬 용어들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DDB46-FE19-4013-B425-77C691F4A2D1}"/>
              </a:ext>
            </a:extLst>
          </p:cNvPr>
          <p:cNvSpPr txBox="1"/>
          <p:nvPr/>
        </p:nvSpPr>
        <p:spPr>
          <a:xfrm>
            <a:off x="487679" y="3299372"/>
            <a:ext cx="114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01-2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59574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데이터로 그래프 그리기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 코드 살펴보기</a:t>
            </a:r>
          </a:p>
          <a:p>
            <a:pPr lvl="1"/>
            <a:r>
              <a:rPr lang="en-US" altLang="ko" dirty="0" err="1"/>
              <a:t>matplotlib</a:t>
            </a:r>
            <a:r>
              <a:rPr lang="ko-KR" altLang="en-US" dirty="0"/>
              <a:t>은 기본적으로 그래프에서 한글 표시가 안 됨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410</a:t>
            </a:fld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148" y="2017971"/>
            <a:ext cx="8000442" cy="916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077347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101" dirty="0"/>
              <a:t>데이터로 그래프 그리기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" dirty="0"/>
              <a:t>plot </a:t>
            </a:r>
            <a:r>
              <a:rPr lang="ko-KR" altLang="en-US" dirty="0" err="1"/>
              <a:t>메서드로</a:t>
            </a:r>
            <a:r>
              <a:rPr lang="ko-KR" altLang="en-US" dirty="0"/>
              <a:t> 그래프 그리기</a:t>
            </a:r>
          </a:p>
          <a:p>
            <a:pPr lvl="1"/>
            <a:r>
              <a:rPr lang="en-US" altLang="ko" dirty="0" err="1"/>
              <a:t>DataFrame</a:t>
            </a:r>
            <a:r>
              <a:rPr lang="en-US" altLang="ko" dirty="0"/>
              <a:t> </a:t>
            </a:r>
            <a:r>
              <a:rPr lang="ko-KR" altLang="en-US" dirty="0"/>
              <a:t>객체로 그래프를 그릴 때는 </a:t>
            </a:r>
            <a:r>
              <a:rPr lang="en-US" altLang="ko" dirty="0"/>
              <a:t>plot </a:t>
            </a:r>
            <a:r>
              <a:rPr lang="ko-KR" altLang="en-US" dirty="0" err="1"/>
              <a:t>메서드를</a:t>
            </a:r>
            <a:r>
              <a:rPr lang="ko-KR" altLang="en-US" dirty="0"/>
              <a:t> 사용함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" dirty="0"/>
          </a:p>
          <a:p>
            <a:pPr lvl="1"/>
            <a:r>
              <a:rPr lang="en-US" altLang="ko" dirty="0" err="1"/>
              <a:t>city_df</a:t>
            </a:r>
            <a:r>
              <a:rPr lang="ko-KR" altLang="en-US" dirty="0"/>
              <a:t>에서 </a:t>
            </a:r>
            <a:r>
              <a:rPr lang="en-US" altLang="ko" dirty="0"/>
              <a:t>plot </a:t>
            </a:r>
            <a:r>
              <a:rPr lang="ko-KR" altLang="en-US" dirty="0" err="1"/>
              <a:t>메서드를</a:t>
            </a:r>
            <a:r>
              <a:rPr lang="ko-KR" altLang="en-US" dirty="0"/>
              <a:t> 사용하면 축 서브플롯</a:t>
            </a:r>
            <a:r>
              <a:rPr lang="en-US" altLang="ko" dirty="0"/>
              <a:t>(</a:t>
            </a:r>
            <a:r>
              <a:rPr lang="en-US" altLang="ko" dirty="0" err="1"/>
              <a:t>AxesSubplot</a:t>
            </a:r>
            <a:r>
              <a:rPr lang="en-US" altLang="ko" dirty="0"/>
              <a:t>) </a:t>
            </a:r>
            <a:r>
              <a:rPr lang="ko-KR" altLang="en-US" dirty="0"/>
              <a:t>객체가 나옴</a:t>
            </a:r>
            <a:r>
              <a:rPr lang="en-US" altLang="ko" dirty="0"/>
              <a:t>(plot</a:t>
            </a:r>
            <a:r>
              <a:rPr lang="ko-KR" altLang="en-US" dirty="0"/>
              <a:t>은 그래프를 그리다라는 뜻</a:t>
            </a:r>
            <a:r>
              <a:rPr lang="en-US" altLang="ko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" dirty="0"/>
          </a:p>
          <a:p>
            <a:pPr lvl="1"/>
            <a:r>
              <a:rPr lang="en-US" altLang="ko" dirty="0"/>
              <a:t>legend </a:t>
            </a:r>
            <a:r>
              <a:rPr lang="ko-KR" altLang="en-US" dirty="0" err="1"/>
              <a:t>메서드에</a:t>
            </a:r>
            <a:r>
              <a:rPr lang="ko-KR" altLang="en-US" dirty="0"/>
              <a:t> 범례를 리스트 형태로 넣어줌</a:t>
            </a:r>
            <a:r>
              <a:rPr lang="en-US" altLang="ko" dirty="0"/>
              <a:t>(</a:t>
            </a:r>
            <a:r>
              <a:rPr lang="ko-KR" altLang="en-US" dirty="0"/>
              <a:t>범례는 차트의 각 막대가 무슨 값인지 표시</a:t>
            </a:r>
            <a:r>
              <a:rPr lang="en-US" altLang="ko" dirty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72587" tIns="36294" rIns="72587" bIns="36294" rtlCol="0" anchor="ctr"/>
          <a:lstStyle>
            <a:defPPr>
              <a:defRPr lang="en-US"/>
            </a:defPPr>
            <a:lvl1pPr marL="0" algn="r" defTabSz="725851" rtl="0" eaLnBrk="1" latinLnBrk="0" hangingPunct="1">
              <a:defRPr sz="79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925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585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8776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51701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4627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7552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40478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3403" algn="l" defTabSz="725851" rtl="0" eaLnBrk="1" latinLnBrk="0" hangingPunct="1">
              <a:defRPr sz="14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411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3118" y="1933662"/>
            <a:ext cx="6955120" cy="583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3118" y="3429000"/>
            <a:ext cx="6988924" cy="583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1845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표현식과 문장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식별자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주석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연산자와 자료형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출력 </a:t>
            </a:r>
            <a:r>
              <a:rPr lang="en-US" altLang="ko-KR" b="1" dirty="0"/>
              <a:t>: print()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9304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핵심 키워드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] </a:t>
            </a:r>
            <a:r>
              <a:rPr lang="ko-KR" altLang="en-US" sz="1800" dirty="0">
                <a:latin typeface="+mn-ea"/>
              </a:rPr>
              <a:t>표현식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키워드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식별자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주석</a:t>
            </a:r>
            <a:r>
              <a:rPr lang="en-US" altLang="ko-KR" sz="1800" dirty="0">
                <a:latin typeface="+mn-ea"/>
              </a:rPr>
              <a:t>, print()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[</a:t>
            </a:r>
            <a:r>
              <a:rPr lang="ko-KR" altLang="en-US" sz="1800" b="1" dirty="0">
                <a:solidFill>
                  <a:srgbClr val="FF0000"/>
                </a:solidFill>
                <a:latin typeface="+mn-ea"/>
              </a:rPr>
              <a:t>핵심 포인트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] </a:t>
            </a:r>
            <a:r>
              <a:rPr lang="ko-KR" altLang="en-US" sz="1800" dirty="0">
                <a:latin typeface="+mn-ea"/>
              </a:rPr>
              <a:t>파이썬에서 사용하는 기본 용어들은 무엇이 있는지 살펴본다</a:t>
            </a:r>
            <a:r>
              <a:rPr lang="en-US" altLang="ko-KR" sz="1800" dirty="0">
                <a:latin typeface="+mn-ea"/>
              </a:rPr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1492960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77100" y="4495800"/>
            <a:ext cx="1466850" cy="171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38" y="1800629"/>
            <a:ext cx="7937632" cy="3519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467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표현식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(expression)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파이썬에서 어떠한 값을 만들어내는 간단한 코드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값이란 숫자 수식</a:t>
            </a:r>
            <a:r>
              <a:rPr lang="en-US" altLang="ko-KR" dirty="0"/>
              <a:t>,</a:t>
            </a:r>
            <a:r>
              <a:rPr lang="ko-KR" altLang="en-US" dirty="0"/>
              <a:t> 문자열 등이 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표현식과 문장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44" y="2762077"/>
            <a:ext cx="7289482" cy="110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44" y="3989353"/>
            <a:ext cx="7289482" cy="563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009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문장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(statement)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표현식이 하나 이상 모일 경우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그 자체로 어떠한 값을 만들 수 없으면 문장이 아님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프로그램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(program)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문장이 모여서 형성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표현식과 문장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08" y="2713672"/>
            <a:ext cx="7355984" cy="128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817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66920" y="4678613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키워드</a:t>
            </a:r>
            <a:r>
              <a:rPr lang="ko-KR" altLang="en-US" sz="1800" dirty="0"/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(keyword)</a:t>
            </a:r>
          </a:p>
          <a:p>
            <a:pPr lvl="1">
              <a:lnSpc>
                <a:spcPct val="170000"/>
              </a:lnSpc>
            </a:pPr>
            <a:r>
              <a:rPr lang="ko-KR" altLang="en-US" dirty="0"/>
              <a:t>특별한 의미가 부여된 단어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파이썬에서 이미 특정 의미로 사용하기로 예약해 놓은 것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프로그래밍 언어에서 이름 정할 때 똑같이 사용할 수 없음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대소문자 구별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0" y="3408018"/>
            <a:ext cx="7472362" cy="2049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116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아래 코드로 특정 단어가 파이썬 키워드인지 확인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81" y="1622852"/>
            <a:ext cx="7346545" cy="88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81" y="2511490"/>
            <a:ext cx="7346545" cy="144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439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식별자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(identifier)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프로그래밍 언어에서 이름 붙일 때 사용하는 단어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변수 또는 함수 이름 등으로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키워드 사용 불가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특수문자는 언더바</a:t>
            </a:r>
            <a:r>
              <a:rPr lang="en-US" altLang="ko-KR" dirty="0"/>
              <a:t>(_)</a:t>
            </a:r>
            <a:r>
              <a:rPr lang="ko-KR" altLang="en-US" dirty="0"/>
              <a:t>만</a:t>
            </a:r>
            <a:r>
              <a:rPr lang="en-US" altLang="ko-KR" dirty="0"/>
              <a:t> </a:t>
            </a:r>
            <a:r>
              <a:rPr lang="ko-KR" altLang="en-US" dirty="0"/>
              <a:t>허용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숫자로 시작 불가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공백 포함 불가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알파벳 사용이 관례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의미 있는 단어로 할 것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677" y="4275437"/>
            <a:ext cx="4407840" cy="190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34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b="1" dirty="0"/>
              <a:t>소프트웨어 교육과 </a:t>
            </a:r>
            <a:r>
              <a:rPr lang="ko-KR" altLang="en-US" b="1" dirty="0" err="1"/>
              <a:t>파이썬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04460" y="135514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그림 </a:t>
            </a:r>
            <a:r>
              <a:rPr lang="en-US" altLang="ko-KR" sz="1600" b="1" dirty="0"/>
              <a:t>1-1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구글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웨이모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 descr="1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3187" y="1873611"/>
            <a:ext cx="6428429" cy="347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12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ko-KR" altLang="en-US" sz="2200" dirty="0">
                <a:solidFill>
                  <a:srgbClr val="C00000"/>
                </a:solidFill>
              </a:rPr>
              <a:t>스네이크 케이스</a:t>
            </a:r>
            <a:r>
              <a:rPr lang="ko-KR" altLang="en-US" sz="2200" dirty="0"/>
              <a:t>와 </a:t>
            </a:r>
            <a:r>
              <a:rPr lang="ko-KR" altLang="en-US" sz="2200" dirty="0">
                <a:solidFill>
                  <a:srgbClr val="C00000"/>
                </a:solidFill>
              </a:rPr>
              <a:t>캐멀 케이스</a:t>
            </a:r>
            <a:endParaRPr lang="en-US" altLang="ko-KR" sz="2200" dirty="0">
              <a:solidFill>
                <a:srgbClr val="C00000"/>
              </a:solidFill>
            </a:endParaRPr>
          </a:p>
          <a:p>
            <a:pPr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sz="1900" dirty="0"/>
              <a:t>공백이 없어 이해하기 어려움</a:t>
            </a:r>
            <a:endParaRPr lang="en-US" altLang="ko-KR" sz="1900" dirty="0"/>
          </a:p>
          <a:p>
            <a:pPr lvl="2">
              <a:lnSpc>
                <a:spcPct val="170000"/>
              </a:lnSpc>
            </a:pPr>
            <a:r>
              <a:rPr lang="ko-KR" altLang="en-US" dirty="0"/>
              <a:t>스네이크 케이스 </a:t>
            </a:r>
            <a:r>
              <a:rPr lang="en-US" altLang="ko-KR" dirty="0"/>
              <a:t>(snake case) : </a:t>
            </a:r>
            <a:r>
              <a:rPr lang="ko-KR" altLang="en-US" dirty="0"/>
              <a:t>언더바</a:t>
            </a:r>
            <a:r>
              <a:rPr lang="en-US" altLang="ko-KR" dirty="0"/>
              <a:t>(_)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기호 중간에 붙이기</a:t>
            </a:r>
            <a:endParaRPr lang="en-US" altLang="ko-KR" dirty="0"/>
          </a:p>
          <a:p>
            <a:pPr lvl="2">
              <a:lnSpc>
                <a:spcPct val="170000"/>
              </a:lnSpc>
            </a:pPr>
            <a:r>
              <a:rPr lang="ko-KR" altLang="en-US" dirty="0"/>
              <a:t>캐멀 케이스 </a:t>
            </a:r>
            <a:r>
              <a:rPr lang="en-US" altLang="ko-KR" dirty="0"/>
              <a:t>(camel case) : </a:t>
            </a:r>
            <a:r>
              <a:rPr lang="ko-KR" altLang="en-US" dirty="0"/>
              <a:t>단어들의 첫 글자를 대문자로 만들기</a:t>
            </a:r>
            <a:endParaRPr lang="en-US" altLang="ko-KR" dirty="0"/>
          </a:p>
          <a:p>
            <a:pPr lvl="2">
              <a:lnSpc>
                <a:spcPct val="170000"/>
              </a:lnSpc>
            </a:pPr>
            <a:endParaRPr lang="en-US" altLang="ko-KR" dirty="0"/>
          </a:p>
          <a:p>
            <a:pPr lvl="2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sz="1900" dirty="0"/>
              <a:t>파이썬에서는 스네이크 및 캐멀 케이스 둘 모두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9" y="1730650"/>
            <a:ext cx="7607704" cy="53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166920" y="4678613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29" y="3684474"/>
            <a:ext cx="7607704" cy="1827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07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식별자 구분하기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캐멀 케이스에서는 첫 번째 글자를 소문자로 적지 않음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69" y="2174789"/>
            <a:ext cx="7329833" cy="90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69" y="3195638"/>
            <a:ext cx="7329833" cy="569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69" y="3953408"/>
            <a:ext cx="7329833" cy="57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1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166920" y="4678613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캐멀 케이스로 작성되었으면 클래스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스네이크 케이스로 작성되어 있으면 함수 또는 변수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뒤에 괄호 붙으면 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뒤에 괄호 없으면 변수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55" y="3262183"/>
            <a:ext cx="7737115" cy="24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0813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식별자가 클래스인지</a:t>
            </a:r>
            <a:r>
              <a:rPr lang="en-US" altLang="ko-KR" dirty="0"/>
              <a:t>, </a:t>
            </a:r>
            <a:r>
              <a:rPr lang="ko-KR" altLang="en-US" dirty="0"/>
              <a:t>변수인지</a:t>
            </a:r>
            <a:r>
              <a:rPr lang="en-US" altLang="ko-KR" dirty="0"/>
              <a:t>, </a:t>
            </a:r>
            <a:r>
              <a:rPr lang="ko-KR" altLang="en-US" dirty="0"/>
              <a:t>함수인지 구분해 봅시다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07" y="1635703"/>
            <a:ext cx="7461278" cy="245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447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주석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(comment)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프로그램 진행에 영향 주지 않는 코드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프로그램 설명 위해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# </a:t>
            </a:r>
            <a:r>
              <a:rPr lang="ko-KR" altLang="en-US" dirty="0"/>
              <a:t>기호를 주석으로 처리하고자 하는 부분 앞에 붙임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1" y="3244730"/>
            <a:ext cx="7329833" cy="1228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404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66920" y="4678613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628649" y="1191986"/>
            <a:ext cx="8066463" cy="49849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연산자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스스로 값이 되는 것이 아닌 값과 값 사이에 무언가 기능 적용할 때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리터럴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(literal)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자료 </a:t>
            </a:r>
            <a:r>
              <a:rPr lang="en-US" altLang="ko-KR" dirty="0"/>
              <a:t>= </a:t>
            </a:r>
            <a:r>
              <a:rPr lang="ko-KR" altLang="en-US" dirty="0"/>
              <a:t>어떠한 값 자체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연산자와 자료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63" y="2221251"/>
            <a:ext cx="7396422" cy="132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58" y="4712043"/>
            <a:ext cx="7396422" cy="108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371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166920" y="4678613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print()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출력 기능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출력하고 싶은 것들을 괄호 안에 나열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하나만 출력하기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 </a:t>
            </a:r>
            <a:r>
              <a:rPr lang="en-US" altLang="ko-KR" dirty="0"/>
              <a:t>: print()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1" y="2741796"/>
            <a:ext cx="7379709" cy="575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1" y="3870731"/>
            <a:ext cx="7379709" cy="195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67437" y="3097427"/>
            <a:ext cx="1386509" cy="123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867437" y="3241697"/>
            <a:ext cx="1386509" cy="123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212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66920" y="4678613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여러 개 출력하기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줄바꿈하기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 </a:t>
            </a:r>
            <a:r>
              <a:rPr lang="en-US" altLang="ko-KR" dirty="0"/>
              <a:t>: print()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75" y="1647713"/>
            <a:ext cx="7372610" cy="142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75" y="3528442"/>
            <a:ext cx="7372610" cy="124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982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66920" y="4678613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 </a:t>
            </a:r>
            <a:r>
              <a:rPr lang="en-US" altLang="ko-KR" dirty="0"/>
              <a:t>– </a:t>
            </a:r>
            <a:r>
              <a:rPr lang="ko-KR" altLang="en-US" dirty="0"/>
              <a:t>기본 출력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 </a:t>
            </a:r>
            <a:r>
              <a:rPr lang="en-US" altLang="ko-KR" dirty="0"/>
              <a:t>: print()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41" y="1553094"/>
            <a:ext cx="746283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41" y="4905894"/>
            <a:ext cx="7462837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505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표현식 </a:t>
            </a:r>
            <a:r>
              <a:rPr lang="en-US" altLang="ko-KR" sz="1800" dirty="0"/>
              <a:t>: </a:t>
            </a:r>
            <a:r>
              <a:rPr lang="ko-KR" altLang="en-US" sz="1800" dirty="0"/>
              <a:t>값을 만들어내는 간단한 코드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키워드 </a:t>
            </a:r>
            <a:r>
              <a:rPr lang="en-US" altLang="ko-KR" sz="1800" dirty="0"/>
              <a:t>: </a:t>
            </a:r>
            <a:r>
              <a:rPr lang="ko-KR" altLang="en-US" sz="1800" dirty="0"/>
              <a:t>의미가 부여된 특별한 단어로</a:t>
            </a:r>
            <a:r>
              <a:rPr lang="en-US" altLang="ko-KR" sz="1800" dirty="0"/>
              <a:t>, </a:t>
            </a:r>
            <a:r>
              <a:rPr lang="ko-KR" altLang="en-US" sz="1800" dirty="0"/>
              <a:t>사용자가 지정하는 이름에 사용할 수 없음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식별자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프로그래밍 언어에서 이름 붙일 때 사용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주석 </a:t>
            </a:r>
            <a:r>
              <a:rPr lang="en-US" altLang="ko-KR" sz="1800" dirty="0"/>
              <a:t>: </a:t>
            </a:r>
            <a:r>
              <a:rPr lang="ko-KR" altLang="en-US" sz="1800" dirty="0"/>
              <a:t>프로그램 설명 시 사용하며</a:t>
            </a:r>
            <a:r>
              <a:rPr lang="en-US" altLang="ko-KR" sz="1800" dirty="0"/>
              <a:t>, </a:t>
            </a:r>
            <a:r>
              <a:rPr lang="ko-KR" altLang="en-US" sz="1800" dirty="0"/>
              <a:t>프로그램 자체에 영향 주지 않음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</a:rPr>
              <a:t>print()</a:t>
            </a:r>
            <a:r>
              <a:rPr lang="ko-KR" altLang="en-US" sz="1800" b="1" dirty="0">
                <a:solidFill>
                  <a:srgbClr val="C00000"/>
                </a:solidFill>
              </a:rPr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파이썬의 가장 기본적인 출력방법으로</a:t>
            </a:r>
            <a:r>
              <a:rPr lang="en-US" altLang="ko-KR" sz="1800" dirty="0"/>
              <a:t>, </a:t>
            </a:r>
            <a:r>
              <a:rPr lang="ko-KR" altLang="en-US" sz="1800" dirty="0"/>
              <a:t>괄호 안에 출력하고 싶은 것을 입력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3460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영화 산업 분야</a:t>
            </a:r>
            <a:endParaRPr lang="en-US" altLang="ko-KR" dirty="0"/>
          </a:p>
          <a:p>
            <a:pPr lvl="1"/>
            <a:r>
              <a:rPr lang="ko-KR" altLang="en-US" dirty="0"/>
              <a:t>컴퓨터 그래픽스가 필수</a:t>
            </a:r>
            <a:endParaRPr lang="en-US" altLang="ko-KR" dirty="0"/>
          </a:p>
          <a:p>
            <a:pPr lvl="1"/>
            <a:r>
              <a:rPr lang="ko-KR" altLang="en-US" dirty="0"/>
              <a:t>컴퓨터와 </a:t>
            </a:r>
            <a:r>
              <a:rPr lang="en-US" altLang="ko" dirty="0"/>
              <a:t>3D </a:t>
            </a:r>
            <a:r>
              <a:rPr lang="ko-KR" altLang="en-US" dirty="0"/>
              <a:t>모델링 소프트웨어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금융 업계</a:t>
            </a:r>
            <a:endParaRPr lang="en-US" altLang="ko-KR" dirty="0"/>
          </a:p>
          <a:p>
            <a:pPr lvl="1"/>
            <a:r>
              <a:rPr lang="ko-KR" altLang="en-US" dirty="0"/>
              <a:t>오프라인 지점 없이 온라인으로만 영업하는 인터넷 은행은 나오자 마자 큰 돌풍</a:t>
            </a:r>
            <a:endParaRPr lang="en-US" altLang="ko-KR" dirty="0"/>
          </a:p>
          <a:p>
            <a:pPr lvl="1"/>
            <a:r>
              <a:rPr lang="ko-KR" altLang="en-US" dirty="0"/>
              <a:t>개인 대출 시장도 인터넷을 통해 대출을 연결해주는 </a:t>
            </a:r>
            <a:r>
              <a:rPr lang="en-US" altLang="ko" dirty="0"/>
              <a:t>P2P </a:t>
            </a:r>
            <a:r>
              <a:rPr lang="ko-KR" altLang="en-US" dirty="0"/>
              <a:t>대출로 발전</a:t>
            </a:r>
            <a:endParaRPr lang="en-US" altLang="ko-KR" dirty="0"/>
          </a:p>
          <a:p>
            <a:pPr lvl="1"/>
            <a:r>
              <a:rPr lang="ko-KR" altLang="en-US" dirty="0"/>
              <a:t>국가 중앙은행의 통제를 받지 않는 비트코인 등 가상화폐까지 등장</a:t>
            </a:r>
            <a:endParaRPr lang="en-US" altLang="ko-KR" dirty="0"/>
          </a:p>
          <a:p>
            <a:pPr lvl="1"/>
            <a:r>
              <a:rPr lang="ko-KR" altLang="en-US" dirty="0"/>
              <a:t>이들 모두 금융과 소프트웨어가 결합한 </a:t>
            </a:r>
            <a:r>
              <a:rPr lang="ko-KR" altLang="en-US" dirty="0" err="1"/>
              <a:t>핀테크</a:t>
            </a:r>
            <a:r>
              <a:rPr lang="en-US" altLang="ko" dirty="0"/>
              <a:t>(</a:t>
            </a:r>
            <a:r>
              <a:rPr lang="en-US" altLang="ko" dirty="0" err="1"/>
              <a:t>fintech</a:t>
            </a:r>
            <a:r>
              <a:rPr lang="en-US" altLang="ko" dirty="0"/>
              <a:t>)</a:t>
            </a:r>
          </a:p>
          <a:p>
            <a:pPr lvl="1"/>
            <a:endParaRPr lang="en-US" altLang="ko" dirty="0"/>
          </a:p>
          <a:p>
            <a:r>
              <a:rPr lang="ko-KR" altLang="en-US" dirty="0"/>
              <a:t>유통 업계</a:t>
            </a:r>
            <a:endParaRPr lang="en-US" altLang="ko-KR" dirty="0"/>
          </a:p>
          <a:p>
            <a:pPr lvl="1"/>
            <a:r>
              <a:rPr lang="ko-KR" altLang="en-US" dirty="0"/>
              <a:t>미국의 아마존은 인터넷 쇼핑몰을 넘어서서 세계 최대의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업체로 발전</a:t>
            </a:r>
            <a:endParaRPr lang="en-US" altLang="ko-KR" dirty="0"/>
          </a:p>
          <a:p>
            <a:pPr lvl="1"/>
            <a:r>
              <a:rPr lang="ko-KR" altLang="en-US" dirty="0"/>
              <a:t>국내도 유통 분야에서 인터넷 쇼핑몰이 보편화</a:t>
            </a:r>
            <a:endParaRPr lang="en-US" altLang="ko-KR" dirty="0"/>
          </a:p>
          <a:p>
            <a:pPr lvl="1"/>
            <a:r>
              <a:rPr lang="ko-KR" altLang="en-US" dirty="0" err="1"/>
              <a:t>빅데이터를</a:t>
            </a:r>
            <a:r>
              <a:rPr lang="ko-KR" altLang="en-US" dirty="0"/>
              <a:t> 활용하여 소비자에게 최적화된 상품을 추천해주는 등 소프트웨어를 적극 활용</a:t>
            </a:r>
            <a:endParaRPr lang="en-US" altLang="ko-KR" dirty="0"/>
          </a:p>
          <a:p>
            <a:pPr lvl="1"/>
            <a:r>
              <a:rPr lang="ko-KR" altLang="en-US" dirty="0"/>
              <a:t>요즘은 이런 회사들을 유통 업체가 아닌 소프트웨어 업체로 분류</a:t>
            </a:r>
            <a:endParaRPr lang="ko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b="1" dirty="0"/>
              <a:t>소프트웨어 교육과 </a:t>
            </a:r>
            <a:r>
              <a:rPr lang="ko-KR" altLang="en-US" b="1" dirty="0" err="1"/>
              <a:t>파이썬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4353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812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37019" y="3308080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자료형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C5B23-ED9C-4C3C-B8E2-7F8BD1331335}"/>
              </a:ext>
            </a:extLst>
          </p:cNvPr>
          <p:cNvSpPr txBox="1"/>
          <p:nvPr/>
        </p:nvSpPr>
        <p:spPr>
          <a:xfrm>
            <a:off x="487680" y="3299372"/>
            <a:ext cx="809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063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37019" y="3308080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자료형과 문자열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367EC-883C-49C8-9C1F-521773D53500}"/>
              </a:ext>
            </a:extLst>
          </p:cNvPr>
          <p:cNvSpPr txBox="1"/>
          <p:nvPr/>
        </p:nvSpPr>
        <p:spPr>
          <a:xfrm>
            <a:off x="487680" y="3299372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02-1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04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자료형과 기본 자료형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문자열 만들기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문자열 연산자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문자열의 길이 구하기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40175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키워드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ko-KR" altLang="en-US" dirty="0"/>
              <a:t>자료형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이스케이프 문자</a:t>
            </a:r>
            <a:r>
              <a:rPr lang="en-US" altLang="ko-KR" dirty="0"/>
              <a:t>, </a:t>
            </a:r>
            <a:r>
              <a:rPr lang="ko-KR" altLang="en-US" dirty="0"/>
              <a:t>문자열 연산자</a:t>
            </a:r>
            <a:r>
              <a:rPr lang="en-US" altLang="ko-KR" dirty="0"/>
              <a:t>, type(), len()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포인트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ko-KR" altLang="en-US" dirty="0"/>
              <a:t>프로그램이 처리할 수 있는 모든 것을 자료라 부른다</a:t>
            </a:r>
            <a:r>
              <a:rPr lang="en-US" altLang="ko-KR" dirty="0"/>
              <a:t>. </a:t>
            </a:r>
            <a:r>
              <a:rPr lang="ko-KR" altLang="en-US" dirty="0"/>
              <a:t>자료란 무엇인지</a:t>
            </a:r>
            <a:r>
              <a:rPr lang="en-US" altLang="ko-KR" dirty="0"/>
              <a:t>, </a:t>
            </a:r>
            <a:r>
              <a:rPr lang="ko-KR" altLang="en-US" dirty="0"/>
              <a:t>이를 처리하는 방법은 무엇인지</a:t>
            </a:r>
            <a:r>
              <a:rPr lang="en-US" altLang="ko-KR" dirty="0"/>
              <a:t>, </a:t>
            </a:r>
            <a:r>
              <a:rPr lang="ko-KR" altLang="en-US" dirty="0"/>
              <a:t>그리고 가장 일반적으로 쓰이는 문자열 자료형은 어떤 것이 있는지 알아본다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2257745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자료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(data)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프로그램이 처리할 수 있는 모든 것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프로그램은 자료를 처리하기 위한 모든 행위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3574763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자료형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(data type)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자료를 기능과 역할에 따라 구분한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문자열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(string) </a:t>
            </a:r>
            <a:r>
              <a:rPr lang="en-US" altLang="ko-KR" dirty="0"/>
              <a:t>: </a:t>
            </a:r>
            <a:r>
              <a:rPr lang="ko-KR" altLang="en-US" dirty="0"/>
              <a:t>메일 제목</a:t>
            </a:r>
            <a:r>
              <a:rPr lang="en-US" altLang="ko-KR" dirty="0"/>
              <a:t>, </a:t>
            </a:r>
            <a:r>
              <a:rPr lang="ko-KR" altLang="en-US" dirty="0"/>
              <a:t>메시지 내용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숫자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(number) </a:t>
            </a:r>
            <a:r>
              <a:rPr lang="en-US" altLang="ko-KR" dirty="0"/>
              <a:t>: </a:t>
            </a:r>
            <a:r>
              <a:rPr lang="ko-KR" altLang="en-US" dirty="0"/>
              <a:t>물건의 가격</a:t>
            </a:r>
            <a:r>
              <a:rPr lang="en-US" altLang="ko-KR" dirty="0"/>
              <a:t>, </a:t>
            </a:r>
            <a:r>
              <a:rPr lang="ko-KR" altLang="en-US" dirty="0"/>
              <a:t>학생의 성적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불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(boolean) </a:t>
            </a:r>
            <a:r>
              <a:rPr lang="en-US" altLang="ko-KR" dirty="0"/>
              <a:t>: </a:t>
            </a:r>
            <a:r>
              <a:rPr lang="ko-KR" altLang="en-US" dirty="0"/>
              <a:t>친구의 로그인 상태 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자료를 알아야 하는 이유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자료를 자료형에 맞게 모으고 처리 과정을 거쳐 더 큰 자료형을 점차 만들어 나가면 프로그램이 완성됨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가장 기본 단위로서의 자료의 의미와 쓰임새를 아는 것은 </a:t>
            </a: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dirty="0"/>
              <a:t>    </a:t>
            </a:r>
            <a:r>
              <a:rPr lang="ko-KR" altLang="en-US" dirty="0"/>
              <a:t>매우 중요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자료형과 기본 자료형</a:t>
            </a:r>
          </a:p>
        </p:txBody>
      </p:sp>
    </p:spTree>
    <p:extLst>
      <p:ext uri="{BB962C8B-B14F-4D97-AF65-F5344CB8AC3E}">
        <p14:creationId xmlns:p14="http://schemas.microsoft.com/office/powerpoint/2010/main" val="843549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자료형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(data type)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자료의</a:t>
            </a:r>
            <a:r>
              <a:rPr lang="en-US" altLang="ko-KR" dirty="0"/>
              <a:t>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type()</a:t>
            </a:r>
            <a:r>
              <a:rPr lang="en-US" altLang="ko-KR" dirty="0"/>
              <a:t> </a:t>
            </a:r>
            <a:r>
              <a:rPr lang="ko-KR" altLang="en-US" dirty="0"/>
              <a:t>함수로 확인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C00000"/>
                </a:solidFill>
              </a:rPr>
              <a:t>str</a:t>
            </a:r>
            <a:r>
              <a:rPr lang="en-US" altLang="ko-KR" dirty="0"/>
              <a:t> : </a:t>
            </a:r>
            <a:r>
              <a:rPr lang="ko-KR" altLang="en-US" dirty="0"/>
              <a:t>문자열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C00000"/>
                </a:solidFill>
              </a:rPr>
              <a:t>int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정수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자료형과 기본 자료형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78" y="2660820"/>
            <a:ext cx="7335835" cy="134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855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문자열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(string)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따옴표로</a:t>
            </a:r>
            <a:r>
              <a:rPr lang="en-US" altLang="ko-KR" dirty="0"/>
              <a:t> </a:t>
            </a:r>
            <a:r>
              <a:rPr lang="ko-KR" altLang="en-US" dirty="0"/>
              <a:t>둘러싸 입력하는</a:t>
            </a:r>
            <a:r>
              <a:rPr lang="en-US" altLang="ko-KR" dirty="0"/>
              <a:t>,</a:t>
            </a:r>
            <a:r>
              <a:rPr lang="ko-KR" altLang="en-US" dirty="0"/>
              <a:t> 글자가 나열된 것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12" y="2215978"/>
            <a:ext cx="7465261" cy="60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13" y="2983672"/>
            <a:ext cx="7465261" cy="319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265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큰따옴표로 문자열 만들기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>
                <a:solidFill>
                  <a:srgbClr val="C00000"/>
                </a:solidFill>
              </a:rPr>
              <a:t>작은따옴표로 문자열 만들기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2"/>
          <a:stretch/>
        </p:blipFill>
        <p:spPr bwMode="auto">
          <a:xfrm>
            <a:off x="971031" y="1640377"/>
            <a:ext cx="6583067" cy="99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43"/>
          <a:stretch/>
        </p:blipFill>
        <p:spPr bwMode="auto">
          <a:xfrm>
            <a:off x="971031" y="3290435"/>
            <a:ext cx="6574830" cy="91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99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생산 분야</a:t>
            </a:r>
            <a:endParaRPr lang="en-US" altLang="ko-KR" dirty="0"/>
          </a:p>
          <a:p>
            <a:pPr lvl="1"/>
            <a:r>
              <a:rPr lang="en-US" altLang="ko" dirty="0"/>
              <a:t>3D </a:t>
            </a:r>
            <a:r>
              <a:rPr lang="ko-KR" altLang="en-US" dirty="0"/>
              <a:t>프린터가 도입되어 다품종 소량 생산 및 자동화가 가능</a:t>
            </a:r>
            <a:endParaRPr lang="en-US" altLang="ko-KR" dirty="0"/>
          </a:p>
          <a:p>
            <a:pPr lvl="1"/>
            <a:r>
              <a:rPr lang="ko-KR" altLang="en-US" dirty="0"/>
              <a:t>의료 업계 중에서도 이미 치과 보철 분야는 </a:t>
            </a:r>
            <a:r>
              <a:rPr lang="en-US" altLang="ko" dirty="0"/>
              <a:t>3D </a:t>
            </a:r>
            <a:r>
              <a:rPr lang="ko-KR" altLang="en-US" dirty="0"/>
              <a:t>프린터를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/>
              <a:t>의료 분야</a:t>
            </a:r>
            <a:endParaRPr lang="en-US" altLang="ko-KR" dirty="0"/>
          </a:p>
          <a:p>
            <a:pPr lvl="1"/>
            <a:r>
              <a:rPr lang="ko-KR" altLang="en-US" dirty="0" err="1"/>
              <a:t>빅데이터와</a:t>
            </a:r>
            <a:r>
              <a:rPr lang="ko-KR" altLang="en-US" dirty="0"/>
              <a:t> 인공 지능을 통해 최적화된 치료법을 제공</a:t>
            </a:r>
            <a:endParaRPr lang="en-US" altLang="ko-KR" dirty="0"/>
          </a:p>
          <a:p>
            <a:pPr lvl="1"/>
            <a:r>
              <a:rPr lang="ko-KR" altLang="en-US" dirty="0"/>
              <a:t>일상 생활에서도 스마트 </a:t>
            </a:r>
            <a:r>
              <a:rPr lang="ko-KR" altLang="en-US" dirty="0" err="1"/>
              <a:t>워치로</a:t>
            </a:r>
            <a:r>
              <a:rPr lang="ko-KR" altLang="en-US" dirty="0"/>
              <a:t> </a:t>
            </a:r>
            <a:r>
              <a:rPr lang="ko-KR" altLang="en-US" dirty="0" err="1"/>
              <a:t>심박수</a:t>
            </a:r>
            <a:r>
              <a:rPr lang="en-US" altLang="ko" dirty="0"/>
              <a:t>, </a:t>
            </a:r>
            <a:r>
              <a:rPr lang="ko-KR" altLang="en-US" dirty="0"/>
              <a:t>혈당 수치 측정</a:t>
            </a:r>
            <a:r>
              <a:rPr lang="en-US" altLang="ko" dirty="0"/>
              <a:t>, </a:t>
            </a:r>
            <a:r>
              <a:rPr lang="ko-KR" altLang="en-US" dirty="0"/>
              <a:t>칼로리 계산까지 가능</a:t>
            </a:r>
            <a:endParaRPr lang="en-US" altLang="ko-KR" dirty="0"/>
          </a:p>
          <a:p>
            <a:pPr lvl="1"/>
            <a:r>
              <a:rPr lang="ko-KR" altLang="en-US" dirty="0"/>
              <a:t>의료 정보는 모두 소프트웨어로 처리되며 스마트 </a:t>
            </a:r>
            <a:r>
              <a:rPr lang="ko-KR" altLang="en-US" dirty="0" err="1"/>
              <a:t>헬스케어라는</a:t>
            </a:r>
            <a:r>
              <a:rPr lang="ko-KR" altLang="en-US" dirty="0"/>
              <a:t> 분야로 자리를 잡았음</a:t>
            </a:r>
            <a:endParaRPr lang="en-US" altLang="ko-KR" dirty="0"/>
          </a:p>
          <a:p>
            <a:pPr lvl="1"/>
            <a:endParaRPr lang="en-US" altLang="ko" dirty="0"/>
          </a:p>
          <a:p>
            <a:r>
              <a:rPr lang="ko-KR" altLang="en-US" dirty="0"/>
              <a:t>인공지능 발전</a:t>
            </a:r>
            <a:endParaRPr lang="en-US" altLang="ko-KR" dirty="0"/>
          </a:p>
          <a:p>
            <a:pPr lvl="1"/>
            <a:r>
              <a:rPr lang="ko-KR" altLang="en-US" dirty="0"/>
              <a:t>인공지능은 사람을 이길 수 없을 것이라 여겨졌던 바둑도 </a:t>
            </a:r>
            <a:r>
              <a:rPr lang="ko-KR" altLang="en-US" dirty="0" err="1"/>
              <a:t>구글</a:t>
            </a:r>
            <a:r>
              <a:rPr lang="ko-KR" altLang="en-US" dirty="0"/>
              <a:t> 알파고가 나오면서 사람을 압도</a:t>
            </a:r>
            <a:endParaRPr lang="en-US" altLang="ko-KR" dirty="0"/>
          </a:p>
          <a:p>
            <a:pPr lvl="1"/>
            <a:r>
              <a:rPr lang="ko-KR" altLang="en-US" dirty="0"/>
              <a:t>일상 생활에서는 </a:t>
            </a:r>
            <a:r>
              <a:rPr lang="ko-KR" altLang="en-US" dirty="0" err="1"/>
              <a:t>스마트폰에</a:t>
            </a:r>
            <a:r>
              <a:rPr lang="ko-KR" altLang="en-US" dirty="0"/>
              <a:t> 내장된 </a:t>
            </a:r>
            <a:r>
              <a:rPr lang="ko-KR" altLang="en-US" dirty="0" err="1"/>
              <a:t>시리와</a:t>
            </a:r>
            <a:r>
              <a:rPr lang="ko-KR" altLang="en-US" dirty="0"/>
              <a:t> </a:t>
            </a:r>
            <a:r>
              <a:rPr lang="ko-KR" altLang="en-US" dirty="0" err="1"/>
              <a:t>빅스비</a:t>
            </a:r>
            <a:r>
              <a:rPr lang="ko-KR" altLang="en-US" dirty="0"/>
              <a:t> 같은 서비스가 활용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b="1" dirty="0"/>
              <a:t>소프트웨어 교육과 </a:t>
            </a:r>
            <a:r>
              <a:rPr lang="ko-KR" altLang="en-US" b="1" dirty="0" err="1"/>
              <a:t>파이썬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6056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234319" y="4586046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문자열 내부에 따옴표 넣기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dirty="0"/>
              <a:t>위 경우 오류 발생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파이썬 프로그래밍 언어는 자료와 자료를 단순 나열할 수 없음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구문 오류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(syntax error)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8" y="1845426"/>
            <a:ext cx="7446212" cy="64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8" y="2569438"/>
            <a:ext cx="7446212" cy="128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38" y="5343876"/>
            <a:ext cx="7446212" cy="90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00977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작은따옴표로 문자열 만들어 큰따옴표 포함 문제 해결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반대로도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09" y="2118273"/>
            <a:ext cx="7510376" cy="90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09" y="3088035"/>
            <a:ext cx="7510376" cy="94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277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이스케이프 문자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(escape character)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역슬래시 기호와 함께 조합해서 사용하는 특수한 문자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alibri"/>
              </a:rPr>
              <a:t>\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“</a:t>
            </a:r>
            <a:r>
              <a:rPr lang="en-US" altLang="ko-KR" dirty="0"/>
              <a:t> : </a:t>
            </a:r>
            <a:r>
              <a:rPr lang="ko-KR" altLang="en-US" dirty="0"/>
              <a:t>큰따옴표를 의미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alibri"/>
              </a:rPr>
              <a:t>\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‘</a:t>
            </a:r>
            <a:r>
              <a:rPr lang="en-US" altLang="ko-KR" dirty="0"/>
              <a:t> : </a:t>
            </a:r>
            <a:r>
              <a:rPr lang="ko-KR" altLang="en-US" dirty="0"/>
              <a:t>작은따옴표를 의미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sz="1800" dirty="0"/>
          </a:p>
          <a:p>
            <a:pPr lvl="2">
              <a:lnSpc>
                <a:spcPct val="150000"/>
              </a:lnSpc>
            </a:pPr>
            <a:endParaRPr lang="en-US" altLang="ko-KR" sz="1800" dirty="0"/>
          </a:p>
          <a:p>
            <a:pPr lvl="2">
              <a:lnSpc>
                <a:spcPct val="150000"/>
              </a:lnSpc>
            </a:pPr>
            <a:endParaRPr lang="en-US" altLang="ko-KR" sz="1800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alibri"/>
              </a:rPr>
              <a:t>\</a:t>
            </a:r>
            <a:r>
              <a:rPr lang="en-US" altLang="ko-KR" dirty="0"/>
              <a:t>n : </a:t>
            </a:r>
            <a:r>
              <a:rPr lang="ko-KR" altLang="en-US" dirty="0"/>
              <a:t>줄바꿈 의미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\t : </a:t>
            </a:r>
            <a:r>
              <a:rPr lang="ko-KR" altLang="en-US" dirty="0"/>
              <a:t>탭 의미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25" y="3315345"/>
            <a:ext cx="7405860" cy="14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464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1059" y="4668795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47" y="1425146"/>
            <a:ext cx="7073351" cy="178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74" y="3428999"/>
            <a:ext cx="7092401" cy="215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375" y="4018520"/>
            <a:ext cx="21336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77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234319" y="4586046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dirty="0">
                <a:latin typeface="Calibri"/>
              </a:rPr>
              <a:t>\\</a:t>
            </a:r>
            <a:r>
              <a:rPr lang="en-US" altLang="ko-KR" dirty="0"/>
              <a:t>: </a:t>
            </a:r>
            <a:r>
              <a:rPr lang="ko-KR" altLang="en-US" dirty="0"/>
              <a:t>역슬래시를 의미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여러 줄 문자열 만들기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\n </a:t>
            </a:r>
            <a:r>
              <a:rPr lang="ko-KR" altLang="en-US" dirty="0"/>
              <a:t>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35" y="1680773"/>
            <a:ext cx="7234844" cy="84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635" y="3898658"/>
            <a:ext cx="7234844" cy="206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266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34319" y="4586046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여러 줄 문자열 기능 활용</a:t>
            </a:r>
            <a:r>
              <a:rPr lang="en-US" altLang="ko-KR" dirty="0"/>
              <a:t>: </a:t>
            </a:r>
            <a:r>
              <a:rPr lang="ko-KR" altLang="en-US" dirty="0"/>
              <a:t>큰따옴표 혹은 작은따옴표를 세 번 반복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02" y="1742653"/>
            <a:ext cx="7374948" cy="294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384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줄바꿈 없이 문자열 만들기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alibri"/>
              </a:rPr>
              <a:t>\ </a:t>
            </a:r>
            <a:r>
              <a:rPr lang="ko-KR" altLang="en-US" dirty="0"/>
              <a:t>기호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74" y="2325559"/>
            <a:ext cx="7413048" cy="3851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7258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34319" y="4586046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줄 뒤에 </a:t>
            </a:r>
            <a:r>
              <a:rPr lang="en-US" altLang="ko-KR" dirty="0">
                <a:latin typeface="Calibri"/>
              </a:rPr>
              <a:t>\ </a:t>
            </a:r>
            <a:r>
              <a:rPr lang="ko-KR" altLang="en-US" dirty="0">
                <a:latin typeface="Calibri"/>
              </a:rPr>
              <a:t>붙여서 </a:t>
            </a:r>
            <a:r>
              <a:rPr lang="ko-KR" altLang="en-US" dirty="0"/>
              <a:t>코드 쉽게 보기 위한 줄바꿈이며</a:t>
            </a:r>
            <a:r>
              <a:rPr lang="en-US" altLang="ko-KR" dirty="0"/>
              <a:t>,</a:t>
            </a:r>
            <a:r>
              <a:rPr lang="ko-KR" altLang="en-US" dirty="0"/>
              <a:t> 실질적 줄바꿈 아님을 나타냄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859" y="2204744"/>
            <a:ext cx="7307396" cy="352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9049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숫자에는 사칙연산 연산자를</a:t>
            </a:r>
            <a:r>
              <a:rPr lang="en-US" altLang="ko-KR" dirty="0"/>
              <a:t>, </a:t>
            </a:r>
            <a:r>
              <a:rPr lang="ko-KR" altLang="en-US" dirty="0"/>
              <a:t>집합에는 여러 집합 연산자 적용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자료는 사용할 수 있는 연산자 정해져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문자열 연결 연산자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C00000"/>
                </a:solidFill>
              </a:rPr>
              <a:t>+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더하기와 같은 기호이나 다른 수행임에 주의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18" y="2257487"/>
            <a:ext cx="3356771" cy="115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18" y="4260096"/>
            <a:ext cx="3554479" cy="118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905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234319" y="4586046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/>
              <a:t>두 문자열 연결하여 새로운 문자열 만들어냄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문자열과 숫자 사이에는 사용할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ko-KR" altLang="en-US" dirty="0"/>
              <a:t>문자열은 문자끼리</a:t>
            </a:r>
            <a:r>
              <a:rPr lang="en-US" altLang="ko-KR" dirty="0"/>
              <a:t>, </a:t>
            </a:r>
            <a:r>
              <a:rPr lang="ko-KR" altLang="en-US" dirty="0"/>
              <a:t>숫자는 숫자끼리 연결</a:t>
            </a:r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ko-KR" altLang="en-US" dirty="0"/>
              <a:t>문자열과 숫자 연결하여 연산하려면 큰따옴표 붙여 </a:t>
            </a:r>
            <a:endParaRPr lang="en-US" altLang="ko-KR" dirty="0"/>
          </a:p>
          <a:p>
            <a:pPr marL="914400" lvl="2" indent="0">
              <a:lnSpc>
                <a:spcPct val="160000"/>
              </a:lnSpc>
              <a:buNone/>
            </a:pPr>
            <a:r>
              <a:rPr lang="en-US" altLang="ko-KR" dirty="0"/>
              <a:t>     </a:t>
            </a:r>
            <a:r>
              <a:rPr lang="ko-KR" altLang="en-US" dirty="0"/>
              <a:t>문자열로 인식하게 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05" y="1431800"/>
            <a:ext cx="7227743" cy="146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05" y="3470547"/>
            <a:ext cx="7227743" cy="67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03" y="4149805"/>
            <a:ext cx="7227742" cy="71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57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빅데이터</a:t>
            </a:r>
            <a:r>
              <a:rPr lang="ko-KR" altLang="en-US" dirty="0"/>
              <a:t> 분야</a:t>
            </a:r>
            <a:endParaRPr lang="en-US" altLang="ko-KR" dirty="0"/>
          </a:p>
          <a:p>
            <a:pPr lvl="1"/>
            <a:r>
              <a:rPr lang="ko-KR" altLang="en-US" dirty="0"/>
              <a:t>서울시 심야버스 노선 최적화</a:t>
            </a:r>
            <a:endParaRPr lang="en-US" altLang="ko-KR" dirty="0"/>
          </a:p>
          <a:p>
            <a:pPr lvl="2"/>
            <a:r>
              <a:rPr lang="ko-KR" altLang="en-US" dirty="0"/>
              <a:t>서울시와 </a:t>
            </a:r>
            <a:r>
              <a:rPr lang="en-US" altLang="ko" dirty="0"/>
              <a:t>KT</a:t>
            </a:r>
            <a:r>
              <a:rPr lang="ko-KR" altLang="en-US" dirty="0"/>
              <a:t>는 사람들의 휴대전화 사용 위치 신용 카드와 교통카드 결제 데이터 택시 </a:t>
            </a:r>
            <a:r>
              <a:rPr lang="ko-KR" altLang="en-US" dirty="0" err="1"/>
              <a:t>승하차</a:t>
            </a:r>
            <a:r>
              <a:rPr lang="ko-KR" altLang="en-US" dirty="0"/>
              <a:t> 정보 휴대전화 청구지 주소 등을 분석</a:t>
            </a:r>
            <a:endParaRPr lang="en-US" altLang="ko-KR" dirty="0"/>
          </a:p>
          <a:p>
            <a:pPr lvl="2"/>
            <a:r>
              <a:rPr lang="ko-KR" altLang="en-US" dirty="0"/>
              <a:t>실제 유동인구를 파악한 뒤 노선을 최적화하여 심야버스 이용율을 크게 늘림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b="1" dirty="0"/>
              <a:t>소프트웨어 교육과 </a:t>
            </a:r>
            <a:r>
              <a:rPr lang="ko-KR" altLang="en-US" b="1" dirty="0" err="1"/>
              <a:t>파이썬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90408" y="315032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1-2</a:t>
            </a:r>
            <a:r>
              <a:rPr lang="ko-KR" altLang="en-US" sz="1600" dirty="0"/>
              <a:t> 심야버스 노선 최적화</a:t>
            </a:r>
            <a:r>
              <a:rPr lang="en-US" altLang="ko-KR" sz="1600" dirty="0"/>
              <a:t>(</a:t>
            </a:r>
            <a:r>
              <a:rPr lang="ko-KR" altLang="en-US" sz="1600" dirty="0"/>
              <a:t>국토교통부 </a:t>
            </a:r>
            <a:r>
              <a:rPr lang="en-US" altLang="ko-KR" sz="1600" dirty="0"/>
              <a:t>NS</a:t>
            </a:r>
            <a:r>
              <a:rPr lang="ko-KR" altLang="en-US" sz="1600" dirty="0"/>
              <a:t>센터</a:t>
            </a:r>
            <a:r>
              <a:rPr lang="en-US" altLang="ko-KR" sz="1600" dirty="0"/>
              <a:t>)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 descr="1-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408" y="3795770"/>
            <a:ext cx="6657975" cy="23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86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문자열 반복 연산자 </a:t>
            </a:r>
            <a:r>
              <a:rPr lang="en-US" altLang="ko-KR" dirty="0">
                <a:solidFill>
                  <a:srgbClr val="C00000"/>
                </a:solidFill>
              </a:rPr>
              <a:t>: *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문자열을 숫자와 </a:t>
            </a:r>
            <a:r>
              <a:rPr lang="en-US" altLang="ko-KR" dirty="0"/>
              <a:t>* </a:t>
            </a:r>
            <a:r>
              <a:rPr lang="ko-KR" altLang="en-US" dirty="0"/>
              <a:t>연산자로 연결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21" y="2199503"/>
            <a:ext cx="7242030" cy="94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21" y="3160772"/>
            <a:ext cx="7242030" cy="90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5335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34319" y="4586046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문자 선택 연산자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인덱싱</a:t>
            </a:r>
            <a:r>
              <a:rPr lang="en-US" altLang="ko-KR" dirty="0">
                <a:solidFill>
                  <a:srgbClr val="C00000"/>
                </a:solidFill>
              </a:rPr>
              <a:t>) : []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문자열 내부의 문자 하나를 선택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대괄호 안에 선택할 문자의 위치를 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인덱스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(index)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제로 인덱스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(zero index) </a:t>
            </a:r>
            <a:r>
              <a:rPr lang="en-US" altLang="ko-KR" dirty="0"/>
              <a:t>: </a:t>
            </a:r>
            <a:r>
              <a:rPr lang="ko-KR" altLang="en-US" dirty="0"/>
              <a:t>숫자를 </a:t>
            </a:r>
            <a:r>
              <a:rPr lang="en-US" altLang="ko-KR" dirty="0"/>
              <a:t>0</a:t>
            </a:r>
            <a:r>
              <a:rPr lang="ko-KR" altLang="en-US" dirty="0"/>
              <a:t>부터 셈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원 인덱스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(one index)</a:t>
            </a:r>
            <a:r>
              <a:rPr lang="en-US" altLang="ko-KR" dirty="0"/>
              <a:t> : </a:t>
            </a:r>
            <a:r>
              <a:rPr lang="ko-KR" altLang="en-US" dirty="0"/>
              <a:t>숫자를 </a:t>
            </a:r>
            <a:r>
              <a:rPr lang="en-US" altLang="ko-KR" dirty="0"/>
              <a:t>1</a:t>
            </a:r>
            <a:r>
              <a:rPr lang="ko-KR" altLang="en-US" dirty="0"/>
              <a:t>부터 셈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파이썬은 제로 인덱스 유형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13" y="4563762"/>
            <a:ext cx="7377372" cy="72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7804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18" y="1639329"/>
            <a:ext cx="7348884" cy="239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4778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234319" y="4586046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문자를 거꾸로 출력하려는 경우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대괄호 안 숫자를 음수로 입력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" y="2281881"/>
            <a:ext cx="7272857" cy="78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" y="3113903"/>
            <a:ext cx="7272857" cy="2555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03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234319" y="4586046"/>
            <a:ext cx="1548714" cy="1556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문자열 범위 선택 연산자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슬라이싱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C00000"/>
                </a:solidFill>
              </a:rPr>
              <a:t>[:]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문자열의 특정 범위를 선택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대괄호 안에 범위 구분 위치를 콜론으로 구분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마지막 숫자 포함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마지막 숫자 포함하지 않음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파이썬에서 적용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57" y="2652233"/>
            <a:ext cx="7542828" cy="96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57" y="5092632"/>
            <a:ext cx="7542828" cy="77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615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예시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대괄호 안에 넣는 숫자 둘 중 하나를 생략하는 경우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뒤의 값 생략 </a:t>
            </a:r>
            <a:r>
              <a:rPr lang="en-US" altLang="ko-KR" dirty="0"/>
              <a:t>: n</a:t>
            </a:r>
            <a:r>
              <a:rPr lang="ko-KR" altLang="en-US" dirty="0"/>
              <a:t>번째부터 끝의 문자까지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앞의 값 생략 </a:t>
            </a:r>
            <a:r>
              <a:rPr lang="en-US" altLang="ko-KR" dirty="0"/>
              <a:t>: 0</a:t>
            </a:r>
            <a:r>
              <a:rPr lang="ko-KR" altLang="en-US" dirty="0"/>
              <a:t>번째부터 뒤의 숫자 </a:t>
            </a:r>
            <a:r>
              <a:rPr lang="en-US" altLang="ko-KR" dirty="0"/>
              <a:t>n</a:t>
            </a:r>
            <a:r>
              <a:rPr lang="ko-KR" altLang="en-US" dirty="0"/>
              <a:t>번째 앞의 문자까지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22"/>
          <a:stretch/>
        </p:blipFill>
        <p:spPr bwMode="auto">
          <a:xfrm>
            <a:off x="2042159" y="1276865"/>
            <a:ext cx="3320674" cy="193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125334" y="4833302"/>
            <a:ext cx="2501010" cy="892832"/>
            <a:chOff x="1150047" y="4978805"/>
            <a:chExt cx="2501010" cy="89283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165"/>
            <a:stretch/>
          </p:blipFill>
          <p:spPr bwMode="auto">
            <a:xfrm>
              <a:off x="1150047" y="4978805"/>
              <a:ext cx="1491874" cy="89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98"/>
            <a:stretch/>
          </p:blipFill>
          <p:spPr bwMode="auto">
            <a:xfrm>
              <a:off x="2403024" y="4978805"/>
              <a:ext cx="1248033" cy="89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22"/>
          <a:stretch/>
        </p:blipFill>
        <p:spPr bwMode="auto">
          <a:xfrm>
            <a:off x="3742904" y="4820333"/>
            <a:ext cx="2819213" cy="142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1718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인덱싱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(indexing)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[] </a:t>
            </a:r>
            <a:r>
              <a:rPr lang="ko-KR" altLang="en-US" dirty="0"/>
              <a:t>기호 이용해 문자열의 특정 위치에 있는 문자 참조하는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슬라이싱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(slicing)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[:] </a:t>
            </a:r>
            <a:r>
              <a:rPr lang="ko-KR" altLang="en-US" dirty="0"/>
              <a:t>기호 이용해 문자열 일부를 추출하는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문자열 선택 연산자로 </a:t>
            </a:r>
            <a:r>
              <a:rPr lang="ko-KR" altLang="en-US" dirty="0" err="1"/>
              <a:t>슬라이스해도</a:t>
            </a:r>
            <a:r>
              <a:rPr lang="ko-KR" altLang="en-US" dirty="0"/>
              <a:t> 원본은 변하지 않음에 주의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10" y="3829699"/>
            <a:ext cx="7087639" cy="167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3694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C00000"/>
                </a:solidFill>
              </a:rPr>
              <a:t>IndexError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(index out of range)</a:t>
            </a:r>
            <a:r>
              <a:rPr lang="en-US" altLang="ko-KR" dirty="0">
                <a:solidFill>
                  <a:schemeClr val="accent3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예외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리스트</a:t>
            </a:r>
            <a:r>
              <a:rPr lang="en-US" altLang="ko-KR" dirty="0"/>
              <a:t>/</a:t>
            </a:r>
            <a:r>
              <a:rPr lang="ko-KR" altLang="en-US" dirty="0"/>
              <a:t>문자열 수를 넘는 요소</a:t>
            </a:r>
            <a:r>
              <a:rPr lang="en-US" altLang="ko-KR" dirty="0"/>
              <a:t>/</a:t>
            </a:r>
            <a:r>
              <a:rPr lang="ko-KR" altLang="en-US" dirty="0"/>
              <a:t>글자 선택할 경우 발생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52" y="2224216"/>
            <a:ext cx="7309233" cy="250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6716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len() </a:t>
            </a:r>
            <a:r>
              <a:rPr lang="ko-KR" altLang="en-US" dirty="0">
                <a:solidFill>
                  <a:srgbClr val="C00000"/>
                </a:solidFill>
              </a:rPr>
              <a:t>함수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문자열 길이 구할 때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괄호 내부에 문자열 넣으면 문자열의 문자 개수 세어 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중첩된 구조의 함수는 괄호 안쪽부터 먼저 실행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문자열의 길이 구하기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9" y="2751277"/>
            <a:ext cx="7351222" cy="91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090" y="4138669"/>
            <a:ext cx="3141818" cy="203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47225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자료형 </a:t>
            </a:r>
            <a:r>
              <a:rPr lang="en-US" altLang="ko-KR" sz="1800" dirty="0"/>
              <a:t>: </a:t>
            </a:r>
            <a:r>
              <a:rPr lang="ko-KR" altLang="en-US" sz="1800" dirty="0"/>
              <a:t>자료의 형식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문자열 </a:t>
            </a:r>
            <a:r>
              <a:rPr lang="en-US" altLang="ko-KR" sz="1800" dirty="0"/>
              <a:t>: </a:t>
            </a:r>
            <a:r>
              <a:rPr lang="ko-KR" altLang="en-US" sz="1800" dirty="0"/>
              <a:t>문자의 나열</a:t>
            </a:r>
            <a:r>
              <a:rPr lang="en-US" altLang="ko-KR" sz="1800" dirty="0"/>
              <a:t>. </a:t>
            </a:r>
            <a:r>
              <a:rPr lang="ko-KR" altLang="en-US" sz="1800" dirty="0"/>
              <a:t>큰따옴표 혹은 작은따옴표로 입력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이스케이프 문자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문자열 내부에서 특수한 기능 수행하는 문자열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문자열 연산자 </a:t>
            </a:r>
            <a:r>
              <a:rPr lang="en-US" altLang="ko-KR" sz="1800" dirty="0"/>
              <a:t>: </a:t>
            </a:r>
            <a:r>
              <a:rPr lang="ko-KR" altLang="en-US" sz="1800" dirty="0"/>
              <a:t>문자열 연결 연산자 </a:t>
            </a:r>
            <a:r>
              <a:rPr lang="en-US" altLang="ko-KR" sz="1800" dirty="0"/>
              <a:t>(+), </a:t>
            </a:r>
            <a:r>
              <a:rPr lang="ko-KR" altLang="en-US" sz="1800" dirty="0"/>
              <a:t>문자열 반복 연산자 </a:t>
            </a:r>
            <a:r>
              <a:rPr lang="en-US" altLang="ko-KR" sz="1800" dirty="0"/>
              <a:t>(*), </a:t>
            </a:r>
            <a:r>
              <a:rPr lang="ko-KR" altLang="en-US" sz="1800" dirty="0"/>
              <a:t>문자열 선택 연산자 </a:t>
            </a:r>
            <a:r>
              <a:rPr lang="en-US" altLang="ko-KR" sz="1800" dirty="0"/>
              <a:t>([ ]), </a:t>
            </a:r>
            <a:r>
              <a:rPr lang="ko-KR" altLang="en-US" sz="1800" dirty="0"/>
              <a:t>문자열 범위 선택 연산자 </a:t>
            </a:r>
            <a:r>
              <a:rPr lang="en-US" altLang="ko-KR" sz="1800" dirty="0"/>
              <a:t>([:])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</a:rPr>
              <a:t>type()</a:t>
            </a:r>
            <a:r>
              <a:rPr lang="ko-KR" altLang="en-US" sz="1800" b="1" dirty="0">
                <a:solidFill>
                  <a:srgbClr val="C00000"/>
                </a:solidFill>
              </a:rPr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자료형 확인하는 함수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C00000"/>
                </a:solidFill>
              </a:rPr>
              <a:t>len()</a:t>
            </a:r>
            <a:r>
              <a:rPr lang="ko-KR" altLang="en-US" sz="1800" b="1" dirty="0">
                <a:solidFill>
                  <a:srgbClr val="C00000"/>
                </a:solidFill>
              </a:rPr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문자열 길이 구하는 함수</a:t>
            </a:r>
          </a:p>
          <a:p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키워드로 정리하는 핵심 포인트</a:t>
            </a:r>
          </a:p>
        </p:txBody>
      </p:sp>
    </p:spTree>
    <p:extLst>
      <p:ext uri="{BB962C8B-B14F-4D97-AF65-F5344CB8AC3E}">
        <p14:creationId xmlns:p14="http://schemas.microsoft.com/office/powerpoint/2010/main" val="389095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0010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3187" y="2737716"/>
            <a:ext cx="5441926" cy="4081445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복잡한 문제를 작은 문제로 분해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자율 주행 시스템을 예로 들면 사람의 눈과 귀 역할을 하는 카메라와 센서를 장착해서 주변 상황을 인식하게 하고</a:t>
            </a:r>
            <a:r>
              <a:rPr lang="en-US" altLang="ko" dirty="0"/>
              <a:t>, </a:t>
            </a:r>
            <a:r>
              <a:rPr lang="ko-KR" altLang="en-US" dirty="0"/>
              <a:t>팔과 다리 역할을 하는 각종 제어 장치를 만들어서 사람 없이 움직이게 함</a:t>
            </a:r>
            <a:endParaRPr lang="en-US" altLang="ko-KR" dirty="0"/>
          </a:p>
          <a:p>
            <a:pPr lvl="1"/>
            <a:r>
              <a:rPr lang="ko-KR" altLang="en-US" dirty="0"/>
              <a:t>주변 상황 정보</a:t>
            </a:r>
            <a:r>
              <a:rPr lang="en-US" altLang="ko" dirty="0"/>
              <a:t>, GPS </a:t>
            </a:r>
            <a:r>
              <a:rPr lang="ko-KR" altLang="en-US" dirty="0"/>
              <a:t>정보</a:t>
            </a:r>
            <a:r>
              <a:rPr lang="en-US" altLang="ko" dirty="0"/>
              <a:t>, </a:t>
            </a:r>
            <a:r>
              <a:rPr lang="ko-KR" altLang="en-US" dirty="0"/>
              <a:t>지도 정보 등을 이용해서 자동으로 운전하는 소프트웨어를 만듬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1.1 </a:t>
            </a:r>
            <a:r>
              <a:rPr lang="ko-KR" altLang="en-US" b="1" dirty="0"/>
              <a:t>문제 해결을 위한 과학적 사고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062547" y="296814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1-3</a:t>
            </a:r>
            <a:r>
              <a:rPr lang="ko-KR" altLang="en-US" sz="1600" dirty="0"/>
              <a:t> 복잡한 문제를 작은 문제로 분해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7865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13686" y="3334206"/>
            <a:ext cx="673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숫자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9D6CD-1577-4CFF-B443-181B06A65083}"/>
              </a:ext>
            </a:extLst>
          </p:cNvPr>
          <p:cNvSpPr txBox="1"/>
          <p:nvPr/>
        </p:nvSpPr>
        <p:spPr>
          <a:xfrm>
            <a:off x="487680" y="3299372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02-2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097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시작하기 전에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숫자의 종류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숫자 연산자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연산자의 우선순위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키워드로 정리하는 핵심 포인트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확인문제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78903" y="256581"/>
            <a:ext cx="6570148" cy="38184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1964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키워드</a:t>
            </a:r>
            <a:r>
              <a:rPr lang="en-US" altLang="ko-KR" b="1" dirty="0">
                <a:solidFill>
                  <a:srgbClr val="FF0000"/>
                </a:solidFill>
              </a:rPr>
              <a:t>] </a:t>
            </a:r>
            <a:r>
              <a:rPr lang="ko-KR" altLang="en-US" dirty="0"/>
              <a:t>숫자 자료형</a:t>
            </a:r>
            <a:r>
              <a:rPr lang="en-US" altLang="ko-KR" dirty="0"/>
              <a:t>, </a:t>
            </a:r>
            <a:r>
              <a:rPr lang="ko-KR" altLang="en-US" dirty="0"/>
              <a:t>숫자 연산자</a:t>
            </a:r>
            <a:r>
              <a:rPr lang="en-US" altLang="ko-KR" dirty="0"/>
              <a:t>, </a:t>
            </a:r>
            <a:r>
              <a:rPr lang="ko-KR" altLang="en-US" dirty="0"/>
              <a:t>연산자</a:t>
            </a:r>
            <a:r>
              <a:rPr lang="en-US" altLang="ko-KR" dirty="0"/>
              <a:t>,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핵심 포인트</a:t>
            </a:r>
            <a:r>
              <a:rPr lang="en-US" altLang="ko-KR" b="1" dirty="0">
                <a:solidFill>
                  <a:srgbClr val="FF0000"/>
                </a:solidFill>
              </a:rPr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파이썬에서는 숫자를 소수점이 없는 숫자와 있는 숫자로 구분한다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40526467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정수형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소수점이 없는 숫자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0, 1, 273, -52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정수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(integer)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실수형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소수점이 있는 숫자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0.0, 52.273, -1.2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실수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(floating point,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부동 소수점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</p:spTree>
    <p:extLst>
      <p:ext uri="{BB962C8B-B14F-4D97-AF65-F5344CB8AC3E}">
        <p14:creationId xmlns:p14="http://schemas.microsoft.com/office/powerpoint/2010/main" val="3687233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숫자를 만들기 위해서는 단순히 숫자 입력하면 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type() </a:t>
            </a:r>
            <a:r>
              <a:rPr lang="ko-KR" altLang="en-US" dirty="0"/>
              <a:t>함수로 소수점 없는 숫자와 있는 숫자를 출력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Int</a:t>
            </a:r>
            <a:r>
              <a:rPr lang="en-US" altLang="ko-KR" dirty="0"/>
              <a:t> : </a:t>
            </a:r>
            <a:r>
              <a:rPr lang="ko-KR" altLang="en-US" dirty="0"/>
              <a:t>정수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Float : </a:t>
            </a:r>
            <a:r>
              <a:rPr lang="ko-KR" altLang="en-US" dirty="0"/>
              <a:t>부동 소수점 </a:t>
            </a:r>
            <a:r>
              <a:rPr lang="en-US" altLang="ko-KR" dirty="0"/>
              <a:t>(</a:t>
            </a:r>
            <a:r>
              <a:rPr lang="ko-KR" altLang="en-US" dirty="0"/>
              <a:t>실수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일반적으로 프로그래밍 언어에서는 두 자료형을 구분해서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숫자의 종류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5" y="1614488"/>
            <a:ext cx="7037675" cy="129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4" y="3461513"/>
            <a:ext cx="7037675" cy="134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409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75157" y="4654378"/>
            <a:ext cx="1556951" cy="155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사칙 연산자 </a:t>
            </a:r>
            <a:r>
              <a:rPr lang="en-US" altLang="ko-KR" dirty="0">
                <a:solidFill>
                  <a:srgbClr val="C00000"/>
                </a:solidFill>
              </a:rPr>
              <a:t>: +, -, *, /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연산자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28" y="2377167"/>
            <a:ext cx="7241944" cy="105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" y="3459892"/>
            <a:ext cx="7241944" cy="238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3388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75157" y="4654378"/>
            <a:ext cx="1556951" cy="155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정수 나누기 연산자</a:t>
            </a:r>
            <a:r>
              <a:rPr lang="en-US" altLang="ko-KR" dirty="0">
                <a:solidFill>
                  <a:srgbClr val="C00000"/>
                </a:solidFill>
              </a:rPr>
              <a:t>: //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숫자를 나누고 소수점 이하 자릿수 삭제한 후 정수 부분만 남김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나머지 연산자 </a:t>
            </a:r>
            <a:r>
              <a:rPr lang="en-US" altLang="ko-KR" dirty="0">
                <a:solidFill>
                  <a:srgbClr val="C00000"/>
                </a:solidFill>
              </a:rPr>
              <a:t>: %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A</a:t>
            </a:r>
            <a:r>
              <a:rPr lang="ko-KR" altLang="en-US" dirty="0"/>
              <a:t>를</a:t>
            </a:r>
            <a:r>
              <a:rPr lang="en-US" altLang="ko-KR" dirty="0"/>
              <a:t> B</a:t>
            </a:r>
            <a:r>
              <a:rPr lang="ko-KR" altLang="en-US" dirty="0"/>
              <a:t>로 나누었을 때의 나머지를 구함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연산자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4" y="2264966"/>
            <a:ext cx="7294245" cy="139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4" y="4728641"/>
            <a:ext cx="7294245" cy="87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5686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제곱 연산자 </a:t>
            </a:r>
            <a:r>
              <a:rPr lang="en-US" altLang="ko-KR" dirty="0">
                <a:solidFill>
                  <a:srgbClr val="C00000"/>
                </a:solidFill>
              </a:rPr>
              <a:t>: **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숫자를 제곱함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연산자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07" y="2168986"/>
            <a:ext cx="6935586" cy="247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9034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175157" y="4654378"/>
            <a:ext cx="1556951" cy="1556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</a:rPr>
              <a:t>우선순위</a:t>
            </a:r>
            <a:endParaRPr lang="en-US" altLang="ko-KR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파이썬의 수식은 연산자 간 우선순위에 따라 계산됨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곱셈과 나눗셈이 덧셈과 뺄셈보다 우선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연산자의 우선순위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1" y="2830628"/>
            <a:ext cx="7382133" cy="1345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2" y="4267200"/>
            <a:ext cx="7382133" cy="200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3228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괄호 활용하여 우선순위 조정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연산자 우선순위 확실한 경우에도 괄호로 감싸는 것이 좋음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연산자의 우선순위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91" y="1742990"/>
            <a:ext cx="7372609" cy="67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91" y="3196282"/>
            <a:ext cx="7372609" cy="63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389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3051</TotalTime>
  <Words>8075</Words>
  <Application>Microsoft Office PowerPoint</Application>
  <PresentationFormat>화면 슬라이드 쇼(4:3)</PresentationFormat>
  <Paragraphs>2199</Paragraphs>
  <Slides>411</Slides>
  <Notes>80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411</vt:i4>
      </vt:variant>
    </vt:vector>
  </HeadingPairs>
  <TitlesOfParts>
    <vt:vector size="429" baseType="lpstr">
      <vt:lpstr>D2Coding</vt:lpstr>
      <vt:lpstr>HY견고딕</vt:lpstr>
      <vt:lpstr>KoPub돋움체_Pro Bold</vt:lpstr>
      <vt:lpstr>KoPub돋움체_Pro Medium</vt:lpstr>
      <vt:lpstr>新細明體</vt:lpstr>
      <vt:lpstr>新細明體</vt:lpstr>
      <vt:lpstr>굴림</vt:lpstr>
      <vt:lpstr>돋움</vt:lpstr>
      <vt:lpstr>맑은 고딕</vt:lpstr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Wingdings 3</vt:lpstr>
      <vt:lpstr>Office 테마</vt:lpstr>
      <vt:lpstr>PowerPoint 프레젠테이션</vt:lpstr>
      <vt:lpstr>PowerPoint 프레젠테이션</vt:lpstr>
      <vt:lpstr>목차</vt:lpstr>
      <vt:lpstr>1 소프트웨어 교육과 파이썬</vt:lpstr>
      <vt:lpstr>1 소프트웨어 교육과 파이썬</vt:lpstr>
      <vt:lpstr>1 소프트웨어 교육과 파이썬</vt:lpstr>
      <vt:lpstr>1 소프트웨어 교육과 파이썬</vt:lpstr>
      <vt:lpstr>1 소프트웨어 교육과 파이썬</vt:lpstr>
      <vt:lpstr>1.1 문제 해결을 위한 과학적 사고</vt:lpstr>
      <vt:lpstr>1.1 문제 해결을 위한 과학적 사고</vt:lpstr>
      <vt:lpstr>1.1 문제 해결을 위한 과학적 사고</vt:lpstr>
      <vt:lpstr>1.1 문제 해결을 위한 과학적 사고</vt:lpstr>
      <vt:lpstr>1.1 문제 해결을 위한 과학적 사고</vt:lpstr>
      <vt:lpstr>시작하기 전에</vt:lpstr>
      <vt:lpstr>컴퓨터 프로그램</vt:lpstr>
      <vt:lpstr>프로그래밍 언어</vt:lpstr>
      <vt:lpstr>프로그래밍 언어, 파이썬</vt:lpstr>
      <vt:lpstr>키워드로 정리하는 핵심 포인트</vt:lpstr>
      <vt:lpstr>PowerPoint 프레젠테이션</vt:lpstr>
      <vt:lpstr>Anaconda 란?</vt:lpstr>
      <vt:lpstr>Anaconda 설치</vt:lpstr>
      <vt:lpstr>Anaconda 설치</vt:lpstr>
      <vt:lpstr>Anaconda 설치</vt:lpstr>
      <vt:lpstr>Anaconda 설치</vt:lpstr>
      <vt:lpstr>Anaconda 설치</vt:lpstr>
      <vt:lpstr>Anaconda 설치</vt:lpstr>
      <vt:lpstr>Anaconda 설치</vt:lpstr>
      <vt:lpstr>Anaconda 설치</vt:lpstr>
      <vt:lpstr>Anaconda 설치</vt:lpstr>
      <vt:lpstr>Anaconda 설치</vt:lpstr>
      <vt:lpstr>Anaconda 설치</vt:lpstr>
      <vt:lpstr>가상환경 설정</vt:lpstr>
      <vt:lpstr>가상환경 설정</vt:lpstr>
      <vt:lpstr>가상환경 설정</vt:lpstr>
      <vt:lpstr>가상환경 설정</vt:lpstr>
      <vt:lpstr>가상환경 설정</vt:lpstr>
      <vt:lpstr>라이브러리 설치</vt:lpstr>
      <vt:lpstr>Jupyter notebook 을 이용한 실행</vt:lpstr>
      <vt:lpstr>Jupyter notebook 을 이용한 실행</vt:lpstr>
      <vt:lpstr>Thank You!</vt:lpstr>
      <vt:lpstr>PowerPoint 프레젠테이션</vt:lpstr>
      <vt:lpstr>목차</vt:lpstr>
      <vt:lpstr>시작하기 전에</vt:lpstr>
      <vt:lpstr>시작하기 전에</vt:lpstr>
      <vt:lpstr>표현식과 문장</vt:lpstr>
      <vt:lpstr>표현식과 문장</vt:lpstr>
      <vt:lpstr>키워드</vt:lpstr>
      <vt:lpstr>키워드</vt:lpstr>
      <vt:lpstr>식별자</vt:lpstr>
      <vt:lpstr>식별자</vt:lpstr>
      <vt:lpstr>식별자</vt:lpstr>
      <vt:lpstr>식별자</vt:lpstr>
      <vt:lpstr>식별자</vt:lpstr>
      <vt:lpstr>주석</vt:lpstr>
      <vt:lpstr>연산자와 자료</vt:lpstr>
      <vt:lpstr>출력 : print()</vt:lpstr>
      <vt:lpstr>출력 : print()</vt:lpstr>
      <vt:lpstr>출력 : print()</vt:lpstr>
      <vt:lpstr>키워드로 정리하는 핵심 포인트</vt:lpstr>
      <vt:lpstr>Thank You!</vt:lpstr>
      <vt:lpstr>PowerPoint 프레젠테이션</vt:lpstr>
      <vt:lpstr>PowerPoint 프레젠테이션</vt:lpstr>
      <vt:lpstr>목차</vt:lpstr>
      <vt:lpstr>시작하기 전에</vt:lpstr>
      <vt:lpstr>시작하기 전에</vt:lpstr>
      <vt:lpstr>자료형과 기본 자료형</vt:lpstr>
      <vt:lpstr>자료형과 기본 자료형</vt:lpstr>
      <vt:lpstr>문자열 만들기</vt:lpstr>
      <vt:lpstr>문자열 만들기</vt:lpstr>
      <vt:lpstr>문자열 만들기</vt:lpstr>
      <vt:lpstr>문자열 만들기</vt:lpstr>
      <vt:lpstr>문자열 만들기</vt:lpstr>
      <vt:lpstr>문자열 만들기</vt:lpstr>
      <vt:lpstr>문자열 만들기</vt:lpstr>
      <vt:lpstr>문자열 만들기</vt:lpstr>
      <vt:lpstr>문자열 만들기</vt:lpstr>
      <vt:lpstr>문자열 만들기</vt:lpstr>
      <vt:lpstr>문자열 연산자</vt:lpstr>
      <vt:lpstr>문자열 연산자</vt:lpstr>
      <vt:lpstr>문자열 연산자</vt:lpstr>
      <vt:lpstr>문자열 연산자</vt:lpstr>
      <vt:lpstr>문자열 연산자</vt:lpstr>
      <vt:lpstr>문자열 연산자</vt:lpstr>
      <vt:lpstr>문자열 연산자</vt:lpstr>
      <vt:lpstr>문자열 연산자</vt:lpstr>
      <vt:lpstr>문자열 연산자</vt:lpstr>
      <vt:lpstr>문자열 연산자</vt:lpstr>
      <vt:lpstr>문자열의 길이 구하기</vt:lpstr>
      <vt:lpstr>키워드로 정리하는 핵심 포인트</vt:lpstr>
      <vt:lpstr>PowerPoint 프레젠테이션</vt:lpstr>
      <vt:lpstr>목차</vt:lpstr>
      <vt:lpstr>시작하기 전에</vt:lpstr>
      <vt:lpstr>시작하기 전에</vt:lpstr>
      <vt:lpstr>숫자의 종류</vt:lpstr>
      <vt:lpstr>숫자 연산자</vt:lpstr>
      <vt:lpstr>숫자 연산자</vt:lpstr>
      <vt:lpstr>숫자 연산자</vt:lpstr>
      <vt:lpstr>연산자의 우선순위</vt:lpstr>
      <vt:lpstr>연산자의 우선순위</vt:lpstr>
      <vt:lpstr>연산자의 우선순위</vt:lpstr>
      <vt:lpstr>키워드로 정리하는 핵심 포인트</vt:lpstr>
      <vt:lpstr>Thank You!</vt:lpstr>
      <vt:lpstr>PowerPoint 프레젠테이션</vt:lpstr>
      <vt:lpstr>목차</vt:lpstr>
      <vt:lpstr>시작하기 전에</vt:lpstr>
      <vt:lpstr>시작하기 전에</vt:lpstr>
      <vt:lpstr>변수 만들기/사용하기</vt:lpstr>
      <vt:lpstr>변수 만들기/사용하기</vt:lpstr>
      <vt:lpstr>변수 만들기/사용하기</vt:lpstr>
      <vt:lpstr>변수 만들기/사용하기</vt:lpstr>
      <vt:lpstr>복합 대입 연산자</vt:lpstr>
      <vt:lpstr>복합 대입 연산자</vt:lpstr>
      <vt:lpstr>복합 대입 연산자</vt:lpstr>
      <vt:lpstr>사용자 입력 : input()</vt:lpstr>
      <vt:lpstr>사용자 입력 : input()</vt:lpstr>
      <vt:lpstr>사용자 입력 : input()</vt:lpstr>
      <vt:lpstr>사용자 입력 : input()</vt:lpstr>
      <vt:lpstr>사용자 입력 : input()</vt:lpstr>
      <vt:lpstr>문자열을 숫자로 바꾸기</vt:lpstr>
      <vt:lpstr>문자열을 숫자로 바꾸기</vt:lpstr>
      <vt:lpstr>문자열을 숫자로 바꾸기</vt:lpstr>
      <vt:lpstr>문자열을 숫자로 바꾸기</vt:lpstr>
      <vt:lpstr>문자열을 숫자로 바꾸기</vt:lpstr>
      <vt:lpstr>숫자를 문자열로 바꾸기</vt:lpstr>
      <vt:lpstr>키워드로 정리하는 핵심 포인트</vt:lpstr>
      <vt:lpstr>Thank You!</vt:lpstr>
      <vt:lpstr>PowerPoint 프레젠테이션</vt:lpstr>
      <vt:lpstr>PowerPoint 프레젠테이션</vt:lpstr>
      <vt:lpstr>목차</vt:lpstr>
      <vt:lpstr>시작하기 전에</vt:lpstr>
      <vt:lpstr>시작하기 전에</vt:lpstr>
      <vt:lpstr>불 만들기 : 비교 연산자</vt:lpstr>
      <vt:lpstr>불 만들기 : 비교 연산자</vt:lpstr>
      <vt:lpstr>불 연산하기 : 논리 연산자</vt:lpstr>
      <vt:lpstr>불 연산하기 : 논리 연산자</vt:lpstr>
      <vt:lpstr>불 연산하기 : 논리 연산자</vt:lpstr>
      <vt:lpstr>불 연산하기 : 논리 연산자</vt:lpstr>
      <vt:lpstr>논리 연산자의 활용</vt:lpstr>
      <vt:lpstr>if 조건문이란</vt:lpstr>
      <vt:lpstr>if 조건문이란</vt:lpstr>
      <vt:lpstr>if 조건문이란</vt:lpstr>
      <vt:lpstr>날짜/시간 활용하기</vt:lpstr>
      <vt:lpstr>날짜/시간 활용하기</vt:lpstr>
      <vt:lpstr>날짜/시간 활용하기</vt:lpstr>
      <vt:lpstr>날짜/시간 활용하기</vt:lpstr>
      <vt:lpstr>날짜/시간 활용하기</vt:lpstr>
      <vt:lpstr>컴퓨터의 조건</vt:lpstr>
      <vt:lpstr>컴퓨터의 조건</vt:lpstr>
      <vt:lpstr>컴퓨터의 조건</vt:lpstr>
      <vt:lpstr>컴퓨터의 조건</vt:lpstr>
      <vt:lpstr>키워드로 정리하는 핵심 포인트</vt:lpstr>
      <vt:lpstr>확인문제</vt:lpstr>
      <vt:lpstr>Thank You!</vt:lpstr>
      <vt:lpstr>PowerPoint 프레젠테이션</vt:lpstr>
      <vt:lpstr>목차</vt:lpstr>
      <vt:lpstr>시작하기 전에</vt:lpstr>
      <vt:lpstr>시작하기 전에</vt:lpstr>
      <vt:lpstr>else 조건문의 활용</vt:lpstr>
      <vt:lpstr>else 조건문의 활용</vt:lpstr>
      <vt:lpstr>elif 구문</vt:lpstr>
      <vt:lpstr>elif 구문</vt:lpstr>
      <vt:lpstr>if 조건문을 효율적으로 사용하기</vt:lpstr>
      <vt:lpstr>if 조건문을 효율적으로 사용하기</vt:lpstr>
      <vt:lpstr>if 조건문을 효율적으로 사용하기</vt:lpstr>
      <vt:lpstr>False로 변환되는 값</vt:lpstr>
      <vt:lpstr>pass 키워드</vt:lpstr>
      <vt:lpstr>pass 키워드</vt:lpstr>
      <vt:lpstr>키워드로 정리하는 핵심 포인트</vt:lpstr>
      <vt:lpstr>확인문제</vt:lpstr>
      <vt:lpstr>Thank You!</vt:lpstr>
      <vt:lpstr>PowerPoint 프레젠테이션</vt:lpstr>
      <vt:lpstr>PowerPoint 프레젠테이션</vt:lpstr>
      <vt:lpstr>목차</vt:lpstr>
      <vt:lpstr>시작하기 전에</vt:lpstr>
      <vt:lpstr>시작하기 전에</vt:lpstr>
      <vt:lpstr>리스트 선언하고 요소에 접근하기</vt:lpstr>
      <vt:lpstr>리스트 선언하고 요소에 접근하기</vt:lpstr>
      <vt:lpstr>리스트 선언하고 요소에 접근하기</vt:lpstr>
      <vt:lpstr>리스트 선언하고 요소에 접근하기</vt:lpstr>
      <vt:lpstr>리스트 선언하고 요소에 접근하기</vt:lpstr>
      <vt:lpstr>리스트 선언하고 요소에 접근하기</vt:lpstr>
      <vt:lpstr>리스트 선언하고 요소에 접근하기</vt:lpstr>
      <vt:lpstr>리스트 연산자: 연결(+), 반복(*), len()</vt:lpstr>
      <vt:lpstr>리스트 연산자: 연결(+), 반복(*), len()</vt:lpstr>
      <vt:lpstr>리스트 연산자: 연결(+), 반복(*), len()</vt:lpstr>
      <vt:lpstr>리스트에 요소 추가하기: append, insert</vt:lpstr>
      <vt:lpstr>리스트에 요소 추가하기: append, insert</vt:lpstr>
      <vt:lpstr>리스트에 요소 추가하기: append, insert</vt:lpstr>
      <vt:lpstr>리스트에 요소 추가하기: append, insert</vt:lpstr>
      <vt:lpstr>리스트에 요소 추가하기: append, insert</vt:lpstr>
      <vt:lpstr>리스트에 요소 추가하기: append, insert</vt:lpstr>
      <vt:lpstr>리스트에 요소 제거하기</vt:lpstr>
      <vt:lpstr>리스트에 요소 제거하기</vt:lpstr>
      <vt:lpstr>리스트에 요소 제거하기</vt:lpstr>
      <vt:lpstr>리스트에 요소 제거하기</vt:lpstr>
      <vt:lpstr>리스트에 요소 제거하기</vt:lpstr>
      <vt:lpstr>리스트 내부에 있는지 확인하기 : in/not in 연산자</vt:lpstr>
      <vt:lpstr>리스트 내부에 있는지 확인하기 : in/not in 연산자</vt:lpstr>
      <vt:lpstr>for 반복문</vt:lpstr>
      <vt:lpstr>for 반복문 : 리스트와 함께 사용하기</vt:lpstr>
      <vt:lpstr>키워드로 정리하는 핵심 포인트</vt:lpstr>
      <vt:lpstr>확인문제</vt:lpstr>
      <vt:lpstr>Thank You!</vt:lpstr>
      <vt:lpstr>PowerPoint 프레젠테이션</vt:lpstr>
      <vt:lpstr>목차</vt:lpstr>
      <vt:lpstr>시작하기 전에</vt:lpstr>
      <vt:lpstr>시작하기 전에</vt:lpstr>
      <vt:lpstr>딕셔너리 선언하기</vt:lpstr>
      <vt:lpstr>딕셔너리의 요소에 접근하기</vt:lpstr>
      <vt:lpstr>딕셔너리의 요소에 접근하기</vt:lpstr>
      <vt:lpstr>딕셔너리의 요소에 접근하기</vt:lpstr>
      <vt:lpstr>딕셔너리의 요소에 접근하기</vt:lpstr>
      <vt:lpstr>딕셔너리의 요소에 접근하기</vt:lpstr>
      <vt:lpstr>딕셔너리의 요소에 접근하기</vt:lpstr>
      <vt:lpstr>딕셔너리의 요소에 접근하기</vt:lpstr>
      <vt:lpstr>딕셔너리에 값 추가하기/제거하기</vt:lpstr>
      <vt:lpstr>딕셔너리에 값 추가하기/제거하기</vt:lpstr>
      <vt:lpstr>딕셔너리에 값 추가하기/제거하기</vt:lpstr>
      <vt:lpstr>딕셔너리에 값 추가하기/제거하기</vt:lpstr>
      <vt:lpstr>딕셔너리에 값 추가하기/제거하기</vt:lpstr>
      <vt:lpstr>딕셔너리에 값 추가하기/제거하기</vt:lpstr>
      <vt:lpstr>딕셔너리 내부에 키가 있는지 확인하기</vt:lpstr>
      <vt:lpstr>딕셔너리 내부에 키가 있는지 확인하기</vt:lpstr>
      <vt:lpstr>딕셔너리 내부에 키가 있는지 확인하기</vt:lpstr>
      <vt:lpstr>for 반복문 : 딕셔너리와 함께 사용하기</vt:lpstr>
      <vt:lpstr>for 반복문 : 딕셔너리와 함께 사용하기</vt:lpstr>
      <vt:lpstr>키워드로 정리하는 핵심 포인트</vt:lpstr>
      <vt:lpstr>확인문제</vt:lpstr>
      <vt:lpstr>Thank You!</vt:lpstr>
      <vt:lpstr>PowerPoint 프레젠테이션</vt:lpstr>
      <vt:lpstr>목차</vt:lpstr>
      <vt:lpstr>시작하기 전에</vt:lpstr>
      <vt:lpstr>시작하기 전에</vt:lpstr>
      <vt:lpstr>범위</vt:lpstr>
      <vt:lpstr>범위</vt:lpstr>
      <vt:lpstr>범위</vt:lpstr>
      <vt:lpstr>범위</vt:lpstr>
      <vt:lpstr>범위</vt:lpstr>
      <vt:lpstr>for 반복문: 범위와 함께 사용하기</vt:lpstr>
      <vt:lpstr>for 반복문 : 리스트와 범위 조합하기</vt:lpstr>
      <vt:lpstr>for 반복문: 반대로 반복하기</vt:lpstr>
      <vt:lpstr>for 반복문: 반대로 반복하기</vt:lpstr>
      <vt:lpstr>while 반복문</vt:lpstr>
      <vt:lpstr>while 반복문 : for 반복문처럼 사용하기</vt:lpstr>
      <vt:lpstr>while 반복문: 상태를 기반으로 반복하기</vt:lpstr>
      <vt:lpstr>while 반복문 : 시간을 기반으로 반복하기</vt:lpstr>
      <vt:lpstr>while 반복문 : 시간을 기반으로 반복하기</vt:lpstr>
      <vt:lpstr>while 반복문: break 키워드/continue 키워드</vt:lpstr>
      <vt:lpstr>while 반복문: break 키워드/continue 키워드</vt:lpstr>
      <vt:lpstr>while 반복문: break 키워드/continue 키워드</vt:lpstr>
      <vt:lpstr>키워드로 정리하는 핵심 포인트</vt:lpstr>
      <vt:lpstr>확인문제</vt:lpstr>
      <vt:lpstr>확인문제</vt:lpstr>
      <vt:lpstr>Thank You!</vt:lpstr>
      <vt:lpstr>PowerPoint 프레젠테이션</vt:lpstr>
      <vt:lpstr>PowerPoint 프레젠테이션</vt:lpstr>
      <vt:lpstr>목차</vt:lpstr>
      <vt:lpstr>시작하기 전에</vt:lpstr>
      <vt:lpstr>시작하기 전에</vt:lpstr>
      <vt:lpstr>함수의 기본</vt:lpstr>
      <vt:lpstr>함수에 매개변수 만들기</vt:lpstr>
      <vt:lpstr>함수에 매개변수 만들기</vt:lpstr>
      <vt:lpstr>함수에 매개변수 만들기</vt:lpstr>
      <vt:lpstr>함수에 매개변수 만들기</vt:lpstr>
      <vt:lpstr>가변 매개변수</vt:lpstr>
      <vt:lpstr>가변 매개변수</vt:lpstr>
      <vt:lpstr>기본 매개변수</vt:lpstr>
      <vt:lpstr>키워드 매개변수</vt:lpstr>
      <vt:lpstr>키워드 매개변수</vt:lpstr>
      <vt:lpstr>키워드 매개변수</vt:lpstr>
      <vt:lpstr>키워드 매개변수</vt:lpstr>
      <vt:lpstr>키워드 매개변수</vt:lpstr>
      <vt:lpstr>키워드 매개변수</vt:lpstr>
      <vt:lpstr>키워드 매개변수</vt:lpstr>
      <vt:lpstr>키워드 매개변수</vt:lpstr>
      <vt:lpstr>리턴</vt:lpstr>
      <vt:lpstr>리턴</vt:lpstr>
      <vt:lpstr>리턴</vt:lpstr>
      <vt:lpstr>리턴</vt:lpstr>
      <vt:lpstr>기본적인 함수의 활용</vt:lpstr>
      <vt:lpstr>기본적인 함수의 활용</vt:lpstr>
      <vt:lpstr>기본적인 함수의 활용</vt:lpstr>
      <vt:lpstr>키워드로 정리하는 핵심 포인트</vt:lpstr>
      <vt:lpstr>기본적인 함수의 활용</vt:lpstr>
      <vt:lpstr>기본적인 함수의 활용</vt:lpstr>
      <vt:lpstr>Thank You!</vt:lpstr>
      <vt:lpstr>PowerPoint 프레젠테이션</vt:lpstr>
      <vt:lpstr>목차</vt:lpstr>
      <vt:lpstr>시작하기 전에</vt:lpstr>
      <vt:lpstr>시작하기 전에</vt:lpstr>
      <vt:lpstr>튜플</vt:lpstr>
      <vt:lpstr>튜플</vt:lpstr>
      <vt:lpstr>튜플</vt:lpstr>
      <vt:lpstr>튜플</vt:lpstr>
      <vt:lpstr>튜플</vt:lpstr>
      <vt:lpstr>튜플</vt:lpstr>
      <vt:lpstr>람다</vt:lpstr>
      <vt:lpstr>람다</vt:lpstr>
      <vt:lpstr>람다</vt:lpstr>
      <vt:lpstr>람다</vt:lpstr>
      <vt:lpstr>람다</vt:lpstr>
      <vt:lpstr>람다</vt:lpstr>
      <vt:lpstr>람다</vt:lpstr>
      <vt:lpstr>파일 처리</vt:lpstr>
      <vt:lpstr>파일 처리</vt:lpstr>
      <vt:lpstr>파일 처리</vt:lpstr>
      <vt:lpstr>파일 처리</vt:lpstr>
      <vt:lpstr>파일 처리</vt:lpstr>
      <vt:lpstr>파일 처리</vt:lpstr>
      <vt:lpstr>파일 처리</vt:lpstr>
      <vt:lpstr>파일 처리</vt:lpstr>
      <vt:lpstr>파일 처리</vt:lpstr>
      <vt:lpstr>확인문제</vt:lpstr>
      <vt:lpstr>확인문제</vt:lpstr>
      <vt:lpstr>확인문제</vt:lpstr>
      <vt:lpstr>PowerPoint 프레젠테이션</vt:lpstr>
      <vt:lpstr>PowerPoint 프레젠테이션</vt:lpstr>
      <vt:lpstr>목차</vt:lpstr>
      <vt:lpstr>시작하기 전에</vt:lpstr>
      <vt:lpstr>시작하기 전에</vt:lpstr>
      <vt:lpstr>오류의 종류</vt:lpstr>
      <vt:lpstr>오류의 종류</vt:lpstr>
      <vt:lpstr>오류의 종류</vt:lpstr>
      <vt:lpstr>오류의 종류</vt:lpstr>
      <vt:lpstr>기본 예외 처리</vt:lpstr>
      <vt:lpstr>기본 예외 처리</vt:lpstr>
      <vt:lpstr>기본 예외 처리</vt:lpstr>
      <vt:lpstr>기본 예외 처리</vt:lpstr>
      <vt:lpstr>try except 구문</vt:lpstr>
      <vt:lpstr>try except 구문</vt:lpstr>
      <vt:lpstr>try except 구문</vt:lpstr>
      <vt:lpstr>try except 구문</vt:lpstr>
      <vt:lpstr>try except else 구문</vt:lpstr>
      <vt:lpstr>try except else 구문</vt:lpstr>
      <vt:lpstr>finally 구문</vt:lpstr>
      <vt:lpstr>finally 구문</vt:lpstr>
      <vt:lpstr>finally 구문</vt:lpstr>
      <vt:lpstr>finally 구문</vt:lpstr>
      <vt:lpstr>finally 구문</vt:lpstr>
      <vt:lpstr>finally 구문</vt:lpstr>
      <vt:lpstr>finally 구문</vt:lpstr>
      <vt:lpstr>finally 구문</vt:lpstr>
      <vt:lpstr>finally 구문</vt:lpstr>
      <vt:lpstr>finally 구문</vt:lpstr>
      <vt:lpstr>finally 구문</vt:lpstr>
      <vt:lpstr>finally 구문</vt:lpstr>
      <vt:lpstr>키워드로 정리하는 핵심 포인트</vt:lpstr>
      <vt:lpstr>Thank You!</vt:lpstr>
      <vt:lpstr>PowerPoint 프레젠테이션</vt:lpstr>
      <vt:lpstr>PowerPoint 프레젠테이션</vt:lpstr>
      <vt:lpstr>크롤링</vt:lpstr>
      <vt:lpstr>크롤링 예시</vt:lpstr>
      <vt:lpstr>크롤링 예시</vt:lpstr>
      <vt:lpstr>크롤링 흐름</vt:lpstr>
      <vt:lpstr>BeautifulSoup로 스크레이핑하기</vt:lpstr>
      <vt:lpstr>5일차 - 크롤링</vt:lpstr>
      <vt:lpstr>PowerPoint 프레젠테이션</vt:lpstr>
      <vt:lpstr>urllib.request를 이용한 이미지 다운로드</vt:lpstr>
      <vt:lpstr>PowerPoint 프레젠테이션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BeautifulSoup로 스크레이핑하기</vt:lpstr>
      <vt:lpstr>PowerPoint 프레젠테이션</vt:lpstr>
      <vt:lpstr>날씨데이터 크롤링</vt:lpstr>
      <vt:lpstr>클롤링한 날씨데이터로 그래프 그리기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웹 페이지의 HTML을 가져와서 파일로 저장하기</vt:lpstr>
      <vt:lpstr>데이터로 그래프 그리기</vt:lpstr>
      <vt:lpstr>데이터로 그래프 그리기</vt:lpstr>
      <vt:lpstr>데이터로 그래프 그리기</vt:lpstr>
      <vt:lpstr>데이터로 그래프 그리기</vt:lpstr>
      <vt:lpstr>데이터로 그래프 그리기</vt:lpstr>
      <vt:lpstr>데이터로 그래프 그리기</vt:lpstr>
      <vt:lpstr>데이터로 그래프 그리기</vt:lpstr>
      <vt:lpstr>데이터로 그래프 그리기</vt:lpstr>
      <vt:lpstr>데이터로 그래프 그리기</vt:lpstr>
      <vt:lpstr>데이터로 그래프 그리기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JJA</dc:creator>
  <cp:lastModifiedBy>user</cp:lastModifiedBy>
  <cp:revision>102</cp:revision>
  <dcterms:created xsi:type="dcterms:W3CDTF">2019-06-04T09:17:40Z</dcterms:created>
  <dcterms:modified xsi:type="dcterms:W3CDTF">2021-07-12T08:17:04Z</dcterms:modified>
</cp:coreProperties>
</file>